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81" r:id="rId2"/>
  </p:sldMasterIdLst>
  <p:notesMasterIdLst>
    <p:notesMasterId r:id="rId234"/>
  </p:notesMasterIdLst>
  <p:sldIdLst>
    <p:sldId id="256" r:id="rId3"/>
    <p:sldId id="300" r:id="rId4"/>
    <p:sldId id="294" r:id="rId5"/>
    <p:sldId id="297" r:id="rId6"/>
    <p:sldId id="309" r:id="rId7"/>
    <p:sldId id="276" r:id="rId8"/>
    <p:sldId id="550" r:id="rId9"/>
    <p:sldId id="547" r:id="rId10"/>
    <p:sldId id="648" r:id="rId11"/>
    <p:sldId id="649" r:id="rId12"/>
    <p:sldId id="650" r:id="rId13"/>
    <p:sldId id="651" r:id="rId14"/>
    <p:sldId id="577" r:id="rId15"/>
    <p:sldId id="652" r:id="rId16"/>
    <p:sldId id="653" r:id="rId17"/>
    <p:sldId id="654" r:id="rId18"/>
    <p:sldId id="275" r:id="rId19"/>
    <p:sldId id="274" r:id="rId20"/>
    <p:sldId id="265" r:id="rId21"/>
    <p:sldId id="272" r:id="rId22"/>
    <p:sldId id="636" r:id="rId23"/>
    <p:sldId id="271" r:id="rId24"/>
    <p:sldId id="270" r:id="rId25"/>
    <p:sldId id="546" r:id="rId26"/>
    <p:sldId id="302" r:id="rId27"/>
    <p:sldId id="299" r:id="rId28"/>
    <p:sldId id="1319" r:id="rId29"/>
    <p:sldId id="308" r:id="rId30"/>
    <p:sldId id="1323" r:id="rId31"/>
    <p:sldId id="1322" r:id="rId32"/>
    <p:sldId id="1320" r:id="rId33"/>
    <p:sldId id="1324" r:id="rId34"/>
    <p:sldId id="637" r:id="rId35"/>
    <p:sldId id="305" r:id="rId36"/>
    <p:sldId id="1325" r:id="rId37"/>
    <p:sldId id="1317" r:id="rId38"/>
    <p:sldId id="656" r:id="rId39"/>
    <p:sldId id="1318" r:id="rId40"/>
    <p:sldId id="1326" r:id="rId41"/>
    <p:sldId id="306" r:id="rId42"/>
    <p:sldId id="592" r:id="rId43"/>
    <p:sldId id="581" r:id="rId44"/>
    <p:sldId id="582" r:id="rId45"/>
    <p:sldId id="583" r:id="rId46"/>
    <p:sldId id="585" r:id="rId47"/>
    <p:sldId id="586" r:id="rId48"/>
    <p:sldId id="584" r:id="rId49"/>
    <p:sldId id="587" r:id="rId50"/>
    <p:sldId id="588" r:id="rId51"/>
    <p:sldId id="638" r:id="rId52"/>
    <p:sldId id="659" r:id="rId53"/>
    <p:sldId id="660" r:id="rId54"/>
    <p:sldId id="657" r:id="rId55"/>
    <p:sldId id="589" r:id="rId56"/>
    <p:sldId id="669" r:id="rId57"/>
    <p:sldId id="661" r:id="rId58"/>
    <p:sldId id="662" r:id="rId59"/>
    <p:sldId id="663" r:id="rId60"/>
    <p:sldId id="664" r:id="rId61"/>
    <p:sldId id="665" r:id="rId62"/>
    <p:sldId id="596" r:id="rId63"/>
    <p:sldId id="680" r:id="rId64"/>
    <p:sldId id="681" r:id="rId65"/>
    <p:sldId id="679" r:id="rId66"/>
    <p:sldId id="682" r:id="rId67"/>
    <p:sldId id="683" r:id="rId68"/>
    <p:sldId id="666" r:id="rId69"/>
    <p:sldId id="667" r:id="rId70"/>
    <p:sldId id="668" r:id="rId71"/>
    <p:sldId id="630" r:id="rId72"/>
    <p:sldId id="635" r:id="rId73"/>
    <p:sldId id="631" r:id="rId74"/>
    <p:sldId id="632" r:id="rId75"/>
    <p:sldId id="670" r:id="rId76"/>
    <p:sldId id="678" r:id="rId77"/>
    <p:sldId id="606" r:id="rId78"/>
    <p:sldId id="609" r:id="rId79"/>
    <p:sldId id="607" r:id="rId80"/>
    <p:sldId id="608" r:id="rId81"/>
    <p:sldId id="612" r:id="rId82"/>
    <p:sldId id="613" r:id="rId83"/>
    <p:sldId id="614" r:id="rId84"/>
    <p:sldId id="684" r:id="rId85"/>
    <p:sldId id="685" r:id="rId86"/>
    <p:sldId id="690" r:id="rId87"/>
    <p:sldId id="686" r:id="rId88"/>
    <p:sldId id="688" r:id="rId89"/>
    <p:sldId id="689" r:id="rId90"/>
    <p:sldId id="687" r:id="rId91"/>
    <p:sldId id="615" r:id="rId92"/>
    <p:sldId id="673" r:id="rId93"/>
    <p:sldId id="674" r:id="rId94"/>
    <p:sldId id="675" r:id="rId95"/>
    <p:sldId id="676" r:id="rId96"/>
    <p:sldId id="633" r:id="rId97"/>
    <p:sldId id="694" r:id="rId98"/>
    <p:sldId id="695" r:id="rId99"/>
    <p:sldId id="696" r:id="rId100"/>
    <p:sldId id="677" r:id="rId101"/>
    <p:sldId id="697" r:id="rId102"/>
    <p:sldId id="698" r:id="rId103"/>
    <p:sldId id="699" r:id="rId104"/>
    <p:sldId id="692" r:id="rId105"/>
    <p:sldId id="704" r:id="rId106"/>
    <p:sldId id="705" r:id="rId107"/>
    <p:sldId id="707" r:id="rId108"/>
    <p:sldId id="708" r:id="rId109"/>
    <p:sldId id="700" r:id="rId110"/>
    <p:sldId id="597" r:id="rId111"/>
    <p:sldId id="709" r:id="rId112"/>
    <p:sldId id="598" r:id="rId113"/>
    <p:sldId id="602" r:id="rId114"/>
    <p:sldId id="742" r:id="rId115"/>
    <p:sldId id="604" r:id="rId116"/>
    <p:sldId id="605" r:id="rId117"/>
    <p:sldId id="616" r:id="rId118"/>
    <p:sldId id="595" r:id="rId119"/>
    <p:sldId id="702" r:id="rId120"/>
    <p:sldId id="703" r:id="rId121"/>
    <p:sldId id="726" r:id="rId122"/>
    <p:sldId id="711" r:id="rId123"/>
    <p:sldId id="714" r:id="rId124"/>
    <p:sldId id="744" r:id="rId125"/>
    <p:sldId id="712" r:id="rId126"/>
    <p:sldId id="728" r:id="rId127"/>
    <p:sldId id="722" r:id="rId128"/>
    <p:sldId id="727" r:id="rId129"/>
    <p:sldId id="723" r:id="rId130"/>
    <p:sldId id="729" r:id="rId131"/>
    <p:sldId id="730" r:id="rId132"/>
    <p:sldId id="731" r:id="rId133"/>
    <p:sldId id="732" r:id="rId134"/>
    <p:sldId id="733" r:id="rId135"/>
    <p:sldId id="734" r:id="rId136"/>
    <p:sldId id="736" r:id="rId137"/>
    <p:sldId id="735" r:id="rId138"/>
    <p:sldId id="724" r:id="rId139"/>
    <p:sldId id="737" r:id="rId140"/>
    <p:sldId id="718" r:id="rId141"/>
    <p:sldId id="719" r:id="rId142"/>
    <p:sldId id="738" r:id="rId143"/>
    <p:sldId id="720" r:id="rId144"/>
    <p:sldId id="721" r:id="rId145"/>
    <p:sldId id="740" r:id="rId146"/>
    <p:sldId id="741" r:id="rId147"/>
    <p:sldId id="620" r:id="rId148"/>
    <p:sldId id="745" r:id="rId149"/>
    <p:sldId id="746" r:id="rId150"/>
    <p:sldId id="747" r:id="rId151"/>
    <p:sldId id="748" r:id="rId152"/>
    <p:sldId id="749" r:id="rId153"/>
    <p:sldId id="751" r:id="rId154"/>
    <p:sldId id="750" r:id="rId155"/>
    <p:sldId id="752" r:id="rId156"/>
    <p:sldId id="753" r:id="rId157"/>
    <p:sldId id="754" r:id="rId158"/>
    <p:sldId id="755" r:id="rId159"/>
    <p:sldId id="758" r:id="rId160"/>
    <p:sldId id="756" r:id="rId161"/>
    <p:sldId id="757" r:id="rId162"/>
    <p:sldId id="759" r:id="rId163"/>
    <p:sldId id="760" r:id="rId164"/>
    <p:sldId id="761" r:id="rId165"/>
    <p:sldId id="762" r:id="rId166"/>
    <p:sldId id="763" r:id="rId167"/>
    <p:sldId id="764" r:id="rId168"/>
    <p:sldId id="768" r:id="rId169"/>
    <p:sldId id="765" r:id="rId170"/>
    <p:sldId id="769" r:id="rId171"/>
    <p:sldId id="622" r:id="rId172"/>
    <p:sldId id="766" r:id="rId173"/>
    <p:sldId id="767" r:id="rId174"/>
    <p:sldId id="770" r:id="rId175"/>
    <p:sldId id="783" r:id="rId176"/>
    <p:sldId id="776" r:id="rId177"/>
    <p:sldId id="784" r:id="rId178"/>
    <p:sldId id="785" r:id="rId179"/>
    <p:sldId id="777" r:id="rId180"/>
    <p:sldId id="786" r:id="rId181"/>
    <p:sldId id="787" r:id="rId182"/>
    <p:sldId id="791" r:id="rId183"/>
    <p:sldId id="788" r:id="rId184"/>
    <p:sldId id="789" r:id="rId185"/>
    <p:sldId id="790" r:id="rId186"/>
    <p:sldId id="792" r:id="rId187"/>
    <p:sldId id="793" r:id="rId188"/>
    <p:sldId id="794" r:id="rId189"/>
    <p:sldId id="795" r:id="rId190"/>
    <p:sldId id="796" r:id="rId191"/>
    <p:sldId id="779" r:id="rId192"/>
    <p:sldId id="797" r:id="rId193"/>
    <p:sldId id="798" r:id="rId194"/>
    <p:sldId id="780" r:id="rId195"/>
    <p:sldId id="799" r:id="rId196"/>
    <p:sldId id="781" r:id="rId197"/>
    <p:sldId id="800" r:id="rId198"/>
    <p:sldId id="801" r:id="rId199"/>
    <p:sldId id="802" r:id="rId200"/>
    <p:sldId id="803" r:id="rId201"/>
    <p:sldId id="772" r:id="rId202"/>
    <p:sldId id="773" r:id="rId203"/>
    <p:sldId id="804" r:id="rId204"/>
    <p:sldId id="805" r:id="rId205"/>
    <p:sldId id="806" r:id="rId206"/>
    <p:sldId id="808" r:id="rId207"/>
    <p:sldId id="809" r:id="rId208"/>
    <p:sldId id="810" r:id="rId209"/>
    <p:sldId id="811" r:id="rId210"/>
    <p:sldId id="812" r:id="rId211"/>
    <p:sldId id="813" r:id="rId212"/>
    <p:sldId id="629" r:id="rId213"/>
    <p:sldId id="626" r:id="rId214"/>
    <p:sldId id="627" r:id="rId215"/>
    <p:sldId id="500" r:id="rId216"/>
    <p:sldId id="501" r:id="rId217"/>
    <p:sldId id="1298" r:id="rId218"/>
    <p:sldId id="1300" r:id="rId219"/>
    <p:sldId id="1301" r:id="rId220"/>
    <p:sldId id="1304" r:id="rId221"/>
    <p:sldId id="1305" r:id="rId222"/>
    <p:sldId id="1306" r:id="rId223"/>
    <p:sldId id="1307" r:id="rId224"/>
    <p:sldId id="1308" r:id="rId225"/>
    <p:sldId id="1309" r:id="rId226"/>
    <p:sldId id="1310" r:id="rId227"/>
    <p:sldId id="1311" r:id="rId228"/>
    <p:sldId id="1312" r:id="rId229"/>
    <p:sldId id="1313" r:id="rId230"/>
    <p:sldId id="1314" r:id="rId231"/>
    <p:sldId id="1315" r:id="rId232"/>
    <p:sldId id="1316" r:id="rId233"/>
  </p:sldIdLst>
  <p:sldSz cx="9144000" cy="5143500" type="screen16x9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8B79BA-DD2B-4624-900B-828497695DDA}">
          <p14:sldIdLst>
            <p14:sldId id="256"/>
            <p14:sldId id="300"/>
            <p14:sldId id="294"/>
            <p14:sldId id="297"/>
            <p14:sldId id="309"/>
            <p14:sldId id="276"/>
            <p14:sldId id="550"/>
            <p14:sldId id="547"/>
            <p14:sldId id="648"/>
            <p14:sldId id="649"/>
            <p14:sldId id="650"/>
            <p14:sldId id="651"/>
            <p14:sldId id="577"/>
            <p14:sldId id="652"/>
            <p14:sldId id="653"/>
            <p14:sldId id="654"/>
            <p14:sldId id="275"/>
            <p14:sldId id="274"/>
            <p14:sldId id="265"/>
            <p14:sldId id="272"/>
            <p14:sldId id="636"/>
            <p14:sldId id="271"/>
            <p14:sldId id="270"/>
            <p14:sldId id="546"/>
            <p14:sldId id="302"/>
            <p14:sldId id="299"/>
            <p14:sldId id="1319"/>
            <p14:sldId id="308"/>
            <p14:sldId id="1323"/>
            <p14:sldId id="1322"/>
            <p14:sldId id="1320"/>
            <p14:sldId id="1324"/>
            <p14:sldId id="637"/>
            <p14:sldId id="305"/>
            <p14:sldId id="1325"/>
            <p14:sldId id="1317"/>
            <p14:sldId id="656"/>
            <p14:sldId id="1318"/>
            <p14:sldId id="1326"/>
            <p14:sldId id="306"/>
            <p14:sldId id="592"/>
            <p14:sldId id="581"/>
            <p14:sldId id="582"/>
            <p14:sldId id="583"/>
            <p14:sldId id="585"/>
            <p14:sldId id="586"/>
            <p14:sldId id="584"/>
            <p14:sldId id="587"/>
            <p14:sldId id="588"/>
            <p14:sldId id="638"/>
            <p14:sldId id="659"/>
            <p14:sldId id="660"/>
            <p14:sldId id="657"/>
            <p14:sldId id="589"/>
            <p14:sldId id="669"/>
            <p14:sldId id="661"/>
            <p14:sldId id="662"/>
            <p14:sldId id="663"/>
            <p14:sldId id="664"/>
            <p14:sldId id="665"/>
            <p14:sldId id="596"/>
            <p14:sldId id="680"/>
            <p14:sldId id="681"/>
            <p14:sldId id="679"/>
            <p14:sldId id="682"/>
            <p14:sldId id="683"/>
            <p14:sldId id="666"/>
            <p14:sldId id="667"/>
            <p14:sldId id="668"/>
            <p14:sldId id="630"/>
            <p14:sldId id="635"/>
            <p14:sldId id="631"/>
            <p14:sldId id="632"/>
            <p14:sldId id="670"/>
            <p14:sldId id="678"/>
            <p14:sldId id="606"/>
            <p14:sldId id="609"/>
            <p14:sldId id="607"/>
            <p14:sldId id="608"/>
            <p14:sldId id="612"/>
            <p14:sldId id="613"/>
            <p14:sldId id="614"/>
            <p14:sldId id="684"/>
            <p14:sldId id="685"/>
            <p14:sldId id="690"/>
            <p14:sldId id="686"/>
            <p14:sldId id="688"/>
            <p14:sldId id="689"/>
            <p14:sldId id="687"/>
            <p14:sldId id="615"/>
            <p14:sldId id="673"/>
            <p14:sldId id="674"/>
            <p14:sldId id="675"/>
            <p14:sldId id="676"/>
            <p14:sldId id="633"/>
            <p14:sldId id="694"/>
            <p14:sldId id="695"/>
            <p14:sldId id="696"/>
            <p14:sldId id="677"/>
            <p14:sldId id="697"/>
            <p14:sldId id="698"/>
            <p14:sldId id="699"/>
            <p14:sldId id="692"/>
            <p14:sldId id="704"/>
            <p14:sldId id="705"/>
            <p14:sldId id="707"/>
            <p14:sldId id="708"/>
            <p14:sldId id="700"/>
            <p14:sldId id="597"/>
            <p14:sldId id="709"/>
            <p14:sldId id="598"/>
            <p14:sldId id="602"/>
            <p14:sldId id="742"/>
            <p14:sldId id="604"/>
            <p14:sldId id="605"/>
            <p14:sldId id="616"/>
            <p14:sldId id="595"/>
            <p14:sldId id="702"/>
            <p14:sldId id="703"/>
            <p14:sldId id="726"/>
            <p14:sldId id="711"/>
            <p14:sldId id="714"/>
            <p14:sldId id="744"/>
            <p14:sldId id="712"/>
            <p14:sldId id="728"/>
            <p14:sldId id="722"/>
            <p14:sldId id="727"/>
            <p14:sldId id="723"/>
            <p14:sldId id="729"/>
            <p14:sldId id="730"/>
            <p14:sldId id="731"/>
            <p14:sldId id="732"/>
            <p14:sldId id="733"/>
            <p14:sldId id="734"/>
            <p14:sldId id="736"/>
            <p14:sldId id="735"/>
            <p14:sldId id="724"/>
            <p14:sldId id="737"/>
            <p14:sldId id="718"/>
            <p14:sldId id="719"/>
            <p14:sldId id="738"/>
            <p14:sldId id="720"/>
            <p14:sldId id="721"/>
            <p14:sldId id="740"/>
            <p14:sldId id="741"/>
            <p14:sldId id="620"/>
            <p14:sldId id="745"/>
            <p14:sldId id="746"/>
            <p14:sldId id="747"/>
            <p14:sldId id="748"/>
            <p14:sldId id="749"/>
            <p14:sldId id="751"/>
            <p14:sldId id="750"/>
            <p14:sldId id="752"/>
            <p14:sldId id="753"/>
            <p14:sldId id="754"/>
            <p14:sldId id="755"/>
            <p14:sldId id="758"/>
            <p14:sldId id="756"/>
            <p14:sldId id="757"/>
            <p14:sldId id="759"/>
            <p14:sldId id="760"/>
            <p14:sldId id="761"/>
            <p14:sldId id="762"/>
            <p14:sldId id="763"/>
            <p14:sldId id="764"/>
            <p14:sldId id="768"/>
            <p14:sldId id="765"/>
            <p14:sldId id="769"/>
            <p14:sldId id="622"/>
            <p14:sldId id="766"/>
            <p14:sldId id="767"/>
            <p14:sldId id="770"/>
            <p14:sldId id="783"/>
            <p14:sldId id="776"/>
            <p14:sldId id="784"/>
            <p14:sldId id="785"/>
            <p14:sldId id="777"/>
            <p14:sldId id="786"/>
            <p14:sldId id="787"/>
            <p14:sldId id="791"/>
            <p14:sldId id="788"/>
            <p14:sldId id="789"/>
            <p14:sldId id="790"/>
            <p14:sldId id="792"/>
            <p14:sldId id="793"/>
            <p14:sldId id="794"/>
            <p14:sldId id="795"/>
            <p14:sldId id="796"/>
            <p14:sldId id="779"/>
            <p14:sldId id="797"/>
            <p14:sldId id="798"/>
            <p14:sldId id="780"/>
            <p14:sldId id="799"/>
            <p14:sldId id="781"/>
            <p14:sldId id="800"/>
            <p14:sldId id="801"/>
            <p14:sldId id="802"/>
            <p14:sldId id="803"/>
            <p14:sldId id="772"/>
            <p14:sldId id="773"/>
            <p14:sldId id="804"/>
            <p14:sldId id="805"/>
            <p14:sldId id="806"/>
            <p14:sldId id="808"/>
            <p14:sldId id="809"/>
            <p14:sldId id="810"/>
            <p14:sldId id="811"/>
            <p14:sldId id="812"/>
            <p14:sldId id="813"/>
            <p14:sldId id="629"/>
            <p14:sldId id="626"/>
            <p14:sldId id="627"/>
            <p14:sldId id="500"/>
            <p14:sldId id="501"/>
            <p14:sldId id="1298"/>
            <p14:sldId id="1300"/>
            <p14:sldId id="1301"/>
            <p14:sldId id="1304"/>
            <p14:sldId id="1305"/>
            <p14:sldId id="1306"/>
            <p14:sldId id="1307"/>
            <p14:sldId id="1308"/>
            <p14:sldId id="1309"/>
            <p14:sldId id="1310"/>
            <p14:sldId id="1311"/>
            <p14:sldId id="1312"/>
            <p14:sldId id="1313"/>
            <p14:sldId id="1314"/>
            <p14:sldId id="1315"/>
            <p14:sldId id="1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6327"/>
  </p:normalViewPr>
  <p:slideViewPr>
    <p:cSldViewPr snapToGrid="0">
      <p:cViewPr varScale="1">
        <p:scale>
          <a:sx n="150" d="100"/>
          <a:sy n="150" d="100"/>
        </p:scale>
        <p:origin x="6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8226"/>
    </p:cViewPr>
  </p:sorterViewPr>
  <p:notesViewPr>
    <p:cSldViewPr snapToGrid="0">
      <p:cViewPr varScale="1">
        <p:scale>
          <a:sx n="85" d="100"/>
          <a:sy n="85" d="100"/>
        </p:scale>
        <p:origin x="382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tableStyles" Target="tableStyles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viewProps" Target="viewProps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presProps" Target="pres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7857F1F-3077-4C04-B02F-BC6BF4EC4E2E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CF27E492-80B9-45AB-9D23-DC7470B5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6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9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227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49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3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1BB2A-F643-4BC4-A7C3-7339FD5A6B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09926410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61705-BF82-4637-BD55-B46A2B54A3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247445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-2286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211"/>
            <a:ext cx="9144000" cy="5155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8" name="Picture 7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60F9A2CE-31BE-CB49-98C4-EAE0F449C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4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48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0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39886" y="24429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85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3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0D4204-70D0-4767-A333-0B97E79B59AE}"/>
              </a:ext>
            </a:extLst>
          </p:cNvPr>
          <p:cNvSpPr/>
          <p:nvPr/>
        </p:nvSpPr>
        <p:spPr>
          <a:xfrm>
            <a:off x="0" y="4650624"/>
            <a:ext cx="3193576" cy="492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76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A3B1AA2-50A5-4442-A897-3FD0C1BC19F0}"/>
              </a:ext>
            </a:extLst>
          </p:cNvPr>
          <p:cNvSpPr txBox="1"/>
          <p:nvPr/>
        </p:nvSpPr>
        <p:spPr>
          <a:xfrm>
            <a:off x="2230628" y="4679818"/>
            <a:ext cx="467360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43834"/>
            <a:r>
              <a:rPr lang="en-US" sz="1333" b="0" cap="all" spc="0" baseline="0" dirty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405809" y="-1"/>
            <a:ext cx="2724336" cy="4651514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9FD8B09-C03A-1F47-8E8E-7F5B82C669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A0DCB78-264D-144D-A952-10F81BCE0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-1"/>
            <a:ext cx="6081885" cy="4654853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397888 w 6081885"/>
              <a:gd name="connsiteY3" fmla="*/ 4653170 h 5143500"/>
              <a:gd name="connsiteX4" fmla="*/ 7057 w 6081885"/>
              <a:gd name="connsiteY4" fmla="*/ 5143500 h 5143500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397888 w 6081885"/>
              <a:gd name="connsiteY3" fmla="*/ 4653170 h 4659796"/>
              <a:gd name="connsiteX4" fmla="*/ 7057 w 6081885"/>
              <a:gd name="connsiteY4" fmla="*/ 4659796 h 4659796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402831 w 6081885"/>
              <a:gd name="connsiteY3" fmla="*/ 4653170 h 4659796"/>
              <a:gd name="connsiteX4" fmla="*/ 7057 w 6081885"/>
              <a:gd name="connsiteY4" fmla="*/ 4659796 h 4659796"/>
              <a:gd name="connsiteX0" fmla="*/ 2114 w 6081885"/>
              <a:gd name="connsiteY0" fmla="*/ 4654853 h 4654853"/>
              <a:gd name="connsiteX1" fmla="*/ 0 w 6081885"/>
              <a:gd name="connsiteY1" fmla="*/ 0 h 4654853"/>
              <a:gd name="connsiteX2" fmla="*/ 6081885 w 6081885"/>
              <a:gd name="connsiteY2" fmla="*/ 0 h 4654853"/>
              <a:gd name="connsiteX3" fmla="*/ 3402831 w 6081885"/>
              <a:gd name="connsiteY3" fmla="*/ 4653170 h 4654853"/>
              <a:gd name="connsiteX4" fmla="*/ 2114 w 6081885"/>
              <a:gd name="connsiteY4" fmla="*/ 4654853 h 465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4654853">
                <a:moveTo>
                  <a:pt x="2114" y="4654853"/>
                </a:moveTo>
                <a:cubicBezTo>
                  <a:pt x="-238" y="2940353"/>
                  <a:pt x="2352" y="1714500"/>
                  <a:pt x="0" y="0"/>
                </a:cubicBezTo>
                <a:lnTo>
                  <a:pt x="6081885" y="0"/>
                </a:lnTo>
                <a:lnTo>
                  <a:pt x="3402831" y="4653170"/>
                </a:lnTo>
                <a:lnTo>
                  <a:pt x="2114" y="465485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4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968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6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26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7"/>
            <a:ext cx="9144000" cy="521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3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4AF079-AFEF-4AAD-9A66-054A36321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736263-32BB-4301-A8D5-C225D67721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Introduction to 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3D3443-6254-4903-AC04-7D597A60C7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2D05B-EBEB-4117-B71D-74D75D30D3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670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3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9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8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7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3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0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448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1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0423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95" r:id="rId13"/>
    <p:sldLayoutId id="214748379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EEE07FD-FB9A-5146-86A7-7AE8BC7B637F}"/>
              </a:ext>
            </a:extLst>
          </p:cNvPr>
          <p:cNvGrpSpPr/>
          <p:nvPr/>
        </p:nvGrpSpPr>
        <p:grpSpPr>
          <a:xfrm>
            <a:off x="6717170" y="66989"/>
            <a:ext cx="2316790" cy="1108928"/>
            <a:chOff x="6717170" y="66989"/>
            <a:chExt cx="2316790" cy="110892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8E9C9DB-EB60-FD4A-AB5D-86A6DDF93363}"/>
                </a:ext>
              </a:extLst>
            </p:cNvPr>
            <p:cNvSpPr/>
            <p:nvPr/>
          </p:nvSpPr>
          <p:spPr>
            <a:xfrm>
              <a:off x="6717170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2DA3650-6307-5742-A8B7-F65D2E045EF9}"/>
                </a:ext>
              </a:extLst>
            </p:cNvPr>
            <p:cNvSpPr/>
            <p:nvPr/>
          </p:nvSpPr>
          <p:spPr>
            <a:xfrm>
              <a:off x="6966332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D71E475-0C72-0A4B-9E83-D4F8682CCF9E}"/>
                </a:ext>
              </a:extLst>
            </p:cNvPr>
            <p:cNvSpPr/>
            <p:nvPr/>
          </p:nvSpPr>
          <p:spPr>
            <a:xfrm>
              <a:off x="7215493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19E67ED-5612-6E4C-9FEB-97F8BF6D2FB2}"/>
                </a:ext>
              </a:extLst>
            </p:cNvPr>
            <p:cNvSpPr/>
            <p:nvPr/>
          </p:nvSpPr>
          <p:spPr>
            <a:xfrm>
              <a:off x="7464654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786CC9-2F25-734F-983E-AFCA587D626B}"/>
                </a:ext>
              </a:extLst>
            </p:cNvPr>
            <p:cNvSpPr/>
            <p:nvPr/>
          </p:nvSpPr>
          <p:spPr>
            <a:xfrm>
              <a:off x="6966332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59F8CA0-60EE-8647-AF4F-6B77D6C4B963}"/>
                </a:ext>
              </a:extLst>
            </p:cNvPr>
            <p:cNvSpPr/>
            <p:nvPr/>
          </p:nvSpPr>
          <p:spPr>
            <a:xfrm>
              <a:off x="7464654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02A52DA-8B8C-264F-877F-42F66B1C30F6}"/>
                </a:ext>
              </a:extLst>
            </p:cNvPr>
            <p:cNvSpPr/>
            <p:nvPr/>
          </p:nvSpPr>
          <p:spPr>
            <a:xfrm rot="16753102">
              <a:off x="7713703" y="329004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2036A5F-121A-E149-BAB9-6E06E0E39343}"/>
                </a:ext>
              </a:extLst>
            </p:cNvPr>
            <p:cNvSpPr/>
            <p:nvPr/>
          </p:nvSpPr>
          <p:spPr>
            <a:xfrm>
              <a:off x="7464654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CF0DED3-D5D0-CF4A-9C2B-7DFE2A602AEE}"/>
                </a:ext>
              </a:extLst>
            </p:cNvPr>
            <p:cNvSpPr/>
            <p:nvPr/>
          </p:nvSpPr>
          <p:spPr>
            <a:xfrm rot="16753102">
              <a:off x="7713706" y="578170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5B174D9-5533-0241-B420-5CDE83187945}"/>
                </a:ext>
              </a:extLst>
            </p:cNvPr>
            <p:cNvSpPr/>
            <p:nvPr/>
          </p:nvSpPr>
          <p:spPr>
            <a:xfrm>
              <a:off x="7962977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5E8A156-1317-3742-B05E-569311DF62A5}"/>
                </a:ext>
              </a:extLst>
            </p:cNvPr>
            <p:cNvSpPr/>
            <p:nvPr/>
          </p:nvSpPr>
          <p:spPr>
            <a:xfrm>
              <a:off x="8212138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D64574D-EFC6-364B-997D-3822C78B7DDA}"/>
                </a:ext>
              </a:extLst>
            </p:cNvPr>
            <p:cNvSpPr/>
            <p:nvPr/>
          </p:nvSpPr>
          <p:spPr>
            <a:xfrm>
              <a:off x="871046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E32684E-45ED-F540-B6E1-CA9A46C85404}"/>
                </a:ext>
              </a:extLst>
            </p:cNvPr>
            <p:cNvSpPr/>
            <p:nvPr/>
          </p:nvSpPr>
          <p:spPr>
            <a:xfrm>
              <a:off x="8461299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F9B900-34B5-D04E-A2B0-680BCAE79708}"/>
                </a:ext>
              </a:extLst>
            </p:cNvPr>
            <p:cNvSpPr/>
            <p:nvPr/>
          </p:nvSpPr>
          <p:spPr>
            <a:xfrm>
              <a:off x="8212138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9BB02AA-00B1-4D4A-AFD8-68A4BE0B04FE}"/>
                </a:ext>
              </a:extLst>
            </p:cNvPr>
            <p:cNvSpPr/>
            <p:nvPr/>
          </p:nvSpPr>
          <p:spPr>
            <a:xfrm>
              <a:off x="8212138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04F0CC8-D44B-AB45-AA17-D3AD761A08A8}"/>
                </a:ext>
              </a:extLst>
            </p:cNvPr>
            <p:cNvSpPr/>
            <p:nvPr/>
          </p:nvSpPr>
          <p:spPr>
            <a:xfrm>
              <a:off x="8461299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773D5B2-17F9-3F4D-8BBE-C2EA05C60813}"/>
                </a:ext>
              </a:extLst>
            </p:cNvPr>
            <p:cNvSpPr/>
            <p:nvPr/>
          </p:nvSpPr>
          <p:spPr>
            <a:xfrm>
              <a:off x="8710461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398E671-8204-9D4A-B924-0745B00504F1}"/>
                </a:ext>
              </a:extLst>
            </p:cNvPr>
            <p:cNvSpPr/>
            <p:nvPr/>
          </p:nvSpPr>
          <p:spPr>
            <a:xfrm>
              <a:off x="8212138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A042452-BCFC-5F46-ABEF-0923CA3AF459}"/>
                </a:ext>
              </a:extLst>
            </p:cNvPr>
            <p:cNvSpPr/>
            <p:nvPr/>
          </p:nvSpPr>
          <p:spPr>
            <a:xfrm>
              <a:off x="8212138" y="107645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351593-861B-E04C-B112-38D55ED1A2EE}"/>
                </a:ext>
              </a:extLst>
            </p:cNvPr>
            <p:cNvSpPr/>
            <p:nvPr/>
          </p:nvSpPr>
          <p:spPr>
            <a:xfrm>
              <a:off x="8698156" y="814990"/>
              <a:ext cx="124067" cy="124068"/>
            </a:xfrm>
            <a:custGeom>
              <a:avLst/>
              <a:gdLst>
                <a:gd name="connsiteX0" fmla="*/ 124068 w 124067"/>
                <a:gd name="connsiteY0" fmla="*/ 62034 h 124068"/>
                <a:gd name="connsiteX1" fmla="*/ 62034 w 124067"/>
                <a:gd name="connsiteY1" fmla="*/ 124069 h 124068"/>
                <a:gd name="connsiteX2" fmla="*/ 0 w 124067"/>
                <a:gd name="connsiteY2" fmla="*/ 62034 h 124068"/>
                <a:gd name="connsiteX3" fmla="*/ 62034 w 124067"/>
                <a:gd name="connsiteY3" fmla="*/ 0 h 124068"/>
                <a:gd name="connsiteX4" fmla="*/ 124068 w 124067"/>
                <a:gd name="connsiteY4" fmla="*/ 62034 h 1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7" h="124068">
                  <a:moveTo>
                    <a:pt x="124068" y="62034"/>
                  </a:moveTo>
                  <a:cubicBezTo>
                    <a:pt x="124068" y="96295"/>
                    <a:pt x="96294" y="124069"/>
                    <a:pt x="62034" y="124069"/>
                  </a:cubicBezTo>
                  <a:cubicBezTo>
                    <a:pt x="27773" y="124069"/>
                    <a:pt x="0" y="96295"/>
                    <a:pt x="0" y="62034"/>
                  </a:cubicBezTo>
                  <a:cubicBezTo>
                    <a:pt x="0" y="27774"/>
                    <a:pt x="27773" y="0"/>
                    <a:pt x="62034" y="0"/>
                  </a:cubicBezTo>
                  <a:cubicBezTo>
                    <a:pt x="96294" y="0"/>
                    <a:pt x="124068" y="27774"/>
                    <a:pt x="124068" y="62034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3399C5D-791D-8C43-8239-04E408AB56AA}"/>
                </a:ext>
              </a:extLst>
            </p:cNvPr>
            <p:cNvSpPr/>
            <p:nvPr/>
          </p:nvSpPr>
          <p:spPr>
            <a:xfrm>
              <a:off x="7962977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9F779EA-6472-FF42-885F-A0B8DB934CC7}"/>
                </a:ext>
              </a:extLst>
            </p:cNvPr>
            <p:cNvSpPr/>
            <p:nvPr/>
          </p:nvSpPr>
          <p:spPr>
            <a:xfrm>
              <a:off x="7700999" y="66989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C8CCAED-F8CD-AE4A-86B3-CF9C9523B962}"/>
                </a:ext>
              </a:extLst>
            </p:cNvPr>
            <p:cNvSpPr/>
            <p:nvPr/>
          </p:nvSpPr>
          <p:spPr>
            <a:xfrm>
              <a:off x="893450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7E879DF-EE44-AA45-AE05-DD5B4FA49205}"/>
                </a:ext>
              </a:extLst>
            </p:cNvPr>
            <p:cNvSpPr/>
            <p:nvPr/>
          </p:nvSpPr>
          <p:spPr>
            <a:xfrm>
              <a:off x="8934501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8C6D2D3-238B-EB4D-B8B4-6CA49DB6AA18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85D0C28-DCE9-1946-93BF-94EBD76B7959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93133EB-DE7C-8D41-8FFA-DD26B577D8C1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34550379-B92D-8241-B540-0627AA0A921B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33ECA2F-821B-5F44-80D3-EA291967F056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4643A6-1BE6-854C-9B0E-F821AD1BA95B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EE82805-A90B-A042-95FE-EDAEC75607FC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E0F43706-4963-5541-8BA1-5360C57199BD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CF17A4F-24D1-414E-85A4-79CAB802EDFE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8D99D0D-2A3B-754A-909E-B11A8D9C982E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A063DF6-3D26-8746-96A9-A68F23AC46EB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FBD2FDE-BC73-8A4B-9055-8144DB5167A6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21114F7-8C53-0C46-8032-4A441EFEC029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02624AF-2E76-4848-B378-0F6CA56E5D64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D92ACBB-C8A4-F041-8849-AA788332613E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8879B34-D83A-D449-BC84-AF089636A307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6C9D0334-9555-DC43-96F0-34E1A057E2AC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85549F4-767E-C847-874B-3624FA050C9A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078AB53-08B6-5D4B-949A-B8FE2F42C2EB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192017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94" r:id="rId8"/>
    <p:sldLayoutId id="2147483790" r:id="rId9"/>
    <p:sldLayoutId id="2147483791" r:id="rId10"/>
    <p:sldLayoutId id="2147483792" r:id="rId11"/>
    <p:sldLayoutId id="2147483793" r:id="rId12"/>
    <p:sldLayoutId id="214748379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iazza.com/class/l4yk8f5xgy66v5?cid=4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atacamp.com/learn/courses/intro-to-python-for-data-science" TargetMode="External"/><Relationship Id="rId2" Type="http://schemas.openxmlformats.org/officeDocument/2006/relationships/hyperlink" Target="https://www.datacamp.com/groups/shared_links/ccf40ab4595e4c79b184edd6f8dd4dfa501182bdd93346d21ca214b0842c0aa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pp.datacamp.com/learn/courses/data-manipulation-with-pandas" TargetMode="External"/><Relationship Id="rId4" Type="http://schemas.openxmlformats.org/officeDocument/2006/relationships/hyperlink" Target="https://app.datacamp.com/learn/courses/introduction-to-data-science-in-pyth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the-ultimate-markdown-guide-for-jupyter-notebook-d5e5abf728f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docs/en/watson-studio-local/1.2.3?topic=notebooks-markdown-jupyter-cheatshe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922E20-F83F-47CA-BD3B-A363F7993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ISE-529 Predictive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5983F-48B7-484D-95A4-081A3A2C9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Module 1: 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4700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8DCF92-38B4-4687-B755-4EC77D52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Analytics</a:t>
            </a:r>
          </a:p>
          <a:p>
            <a:r>
              <a:rPr lang="en-US" sz="1600" dirty="0"/>
              <a:t>Focus on inference (getting insights from data)</a:t>
            </a:r>
          </a:p>
          <a:p>
            <a:r>
              <a:rPr lang="en-US" sz="1600" dirty="0"/>
              <a:t>Emphasis on statistical techniques</a:t>
            </a:r>
          </a:p>
          <a:p>
            <a:r>
              <a:rPr lang="en-US" sz="1600" dirty="0"/>
              <a:t>Primary tools:  R, SQL, SAS, Tableau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92F0C-96EE-4B24-B7F8-9F40D6FC3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Data Science</a:t>
            </a:r>
          </a:p>
          <a:p>
            <a:r>
              <a:rPr lang="en-US" sz="1600" dirty="0"/>
              <a:t>Focus on prediction (predicting the future, or characteristics of previously unseen observations)</a:t>
            </a:r>
          </a:p>
          <a:p>
            <a:r>
              <a:rPr lang="en-US" sz="1600" dirty="0"/>
              <a:t>Emphasis on computational techniques</a:t>
            </a:r>
          </a:p>
          <a:p>
            <a:r>
              <a:rPr lang="en-US" sz="1600" dirty="0"/>
              <a:t>Primary tools:  Python, Java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vs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6890F-C132-40F0-AC33-5E03335BCFCF}"/>
              </a:ext>
            </a:extLst>
          </p:cNvPr>
          <p:cNvSpPr txBox="1"/>
          <p:nvPr/>
        </p:nvSpPr>
        <p:spPr>
          <a:xfrm>
            <a:off x="628650" y="1282700"/>
            <a:ext cx="824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Both are “umbrella terms” that are largely synonymous in general usage, but … </a:t>
            </a:r>
          </a:p>
        </p:txBody>
      </p:sp>
    </p:spTree>
    <p:extLst>
      <p:ext uri="{BB962C8B-B14F-4D97-AF65-F5344CB8AC3E}">
        <p14:creationId xmlns:p14="http://schemas.microsoft.com/office/powerpoint/2010/main" val="14985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6E7D-49BD-464E-98EB-B8752071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Iterables</a:t>
            </a:r>
            <a:r>
              <a:rPr lang="en-US" dirty="0"/>
              <a:t> and the Map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91A-DCA4-438A-8A20-85337A10A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399631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i="1" dirty="0" err="1"/>
              <a:t>iterable</a:t>
            </a:r>
            <a:r>
              <a:rPr lang="en-US" dirty="0"/>
              <a:t> is a Python object that can be used as a sequence (list, tuple, etc.)</a:t>
            </a:r>
          </a:p>
          <a:p>
            <a:r>
              <a:rPr lang="en-US" dirty="0"/>
              <a:t>map() function returns a map object (which is an iterator) of the results after applying the given function to each item of a given </a:t>
            </a:r>
            <a:r>
              <a:rPr lang="en-US" dirty="0" err="1"/>
              <a:t>iterable</a:t>
            </a:r>
            <a:r>
              <a:rPr lang="en-US" dirty="0"/>
              <a:t>.</a:t>
            </a:r>
          </a:p>
          <a:p>
            <a:r>
              <a:rPr lang="en-US" dirty="0"/>
              <a:t>Syntax: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map(fun,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65760" lvl="2"/>
            <a:r>
              <a:rPr lang="en-US" sz="1800" dirty="0"/>
              <a:t>fun: Function to which map passes each element of a given </a:t>
            </a:r>
            <a:r>
              <a:rPr lang="en-US" sz="1800" dirty="0" err="1"/>
              <a:t>iterable</a:t>
            </a:r>
            <a:endParaRPr lang="en-US" sz="1800" dirty="0"/>
          </a:p>
          <a:p>
            <a:pPr marL="365760" lvl="2"/>
            <a:r>
              <a:rPr lang="en-US" sz="1800" dirty="0" err="1"/>
              <a:t>iter</a:t>
            </a:r>
            <a:r>
              <a:rPr lang="en-US" sz="1800" dirty="0"/>
              <a:t>:  </a:t>
            </a:r>
            <a:r>
              <a:rPr lang="en-US" sz="1800" dirty="0" err="1"/>
              <a:t>Iterable</a:t>
            </a:r>
            <a:r>
              <a:rPr lang="en-US" sz="1800" dirty="0"/>
              <a:t> which is to be mapped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FD7CC-EF25-473F-B604-22D678EA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6E7D-49BD-464E-98EB-B8752071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Iterables</a:t>
            </a:r>
            <a:r>
              <a:rPr lang="en-US" dirty="0"/>
              <a:t> and the Map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FD7CC-EF25-473F-B604-22D678EA7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350C3-0CBA-469D-91D0-32AF82F2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1" y="1717316"/>
            <a:ext cx="8420100" cy="18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5FF3-FE95-401F-8B28-3200EC2F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ADEB-D7A6-409B-BCD0-35E21C39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0628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Lambda Functions are “anonymous” functions</a:t>
            </a:r>
          </a:p>
          <a:p>
            <a:pPr lvl="1"/>
            <a:r>
              <a:rPr lang="en-US" dirty="0"/>
              <a:t>Syntax: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 arguments: expression</a:t>
            </a:r>
          </a:p>
          <a:p>
            <a:r>
              <a:rPr lang="en-US" dirty="0"/>
              <a:t>Often handy to use a lambda function in a map function: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FBBE8-74FF-4E83-8B85-D7039A437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2CE06-8E6C-48A3-8D8A-B2944B32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808685"/>
            <a:ext cx="7067550" cy="13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8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6415E9-7A26-4AED-A7C0-995CE4C696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CB5C3-6FF0-493D-81A2-4BBDB89E6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Libraries</a:t>
            </a:r>
          </a:p>
        </p:txBody>
      </p:sp>
    </p:spTree>
    <p:extLst>
      <p:ext uri="{BB962C8B-B14F-4D97-AF65-F5344CB8AC3E}">
        <p14:creationId xmlns:p14="http://schemas.microsoft.com/office/powerpoint/2010/main" val="32881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B0C529-53B9-4397-8B58-8C62A3B0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Libraries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E438A6-C6CF-4927-A56F-16F68AC5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implemented and distributed via libraries</a:t>
            </a:r>
          </a:p>
          <a:p>
            <a:r>
              <a:rPr lang="en-US" dirty="0"/>
              <a:t>The Python Standard Library represents “base Python” and, together with the Python Language Reference, fully describes the basic Python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68519-2E8E-4270-974D-3A6A42936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3D3B-458F-493E-9A2F-3CCC2C3B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Standard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5AA0-6A09-42A5-AB83-2E4EC8A6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Contains an extensive collection of components, for example:</a:t>
            </a:r>
          </a:p>
          <a:p>
            <a:r>
              <a:rPr lang="en-US" dirty="0"/>
              <a:t>math:  Mathematical functions</a:t>
            </a:r>
          </a:p>
          <a:p>
            <a:r>
              <a:rPr lang="en-US" dirty="0" err="1"/>
              <a:t>cmath</a:t>
            </a:r>
            <a:r>
              <a:rPr lang="en-US" dirty="0"/>
              <a:t>:  Mathematical functions for complex numbers</a:t>
            </a:r>
          </a:p>
          <a:p>
            <a:r>
              <a:rPr lang="en-US" dirty="0"/>
              <a:t>decimal:  Decimal fixed point and floating point arithmetic</a:t>
            </a:r>
          </a:p>
          <a:p>
            <a:r>
              <a:rPr lang="en-US" dirty="0"/>
              <a:t>fractions:  Rational numbers</a:t>
            </a:r>
          </a:p>
          <a:p>
            <a:r>
              <a:rPr lang="en-US" dirty="0"/>
              <a:t>random:  Generate pseudo-random numbers</a:t>
            </a:r>
          </a:p>
          <a:p>
            <a:r>
              <a:rPr lang="en-US" dirty="0"/>
              <a:t>statistics:  Mathematical statistics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95F4-0717-45A4-84F1-73A04603E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7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6A28-D758-4AEA-BCF7-4631FBD1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Standard Library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7AF84-0471-48A1-A4CC-F548D4F5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3" y="1084604"/>
            <a:ext cx="5703888" cy="350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83AD4-5FC4-4075-ABEE-D31526DA1B9B}"/>
              </a:ext>
            </a:extLst>
          </p:cNvPr>
          <p:cNvSpPr txBox="1"/>
          <p:nvPr/>
        </p:nvSpPr>
        <p:spPr>
          <a:xfrm>
            <a:off x="6457071" y="1084604"/>
            <a:ext cx="2391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+mj-lt"/>
              </a:rPr>
              <a:t>We want to use the exp() function which is part of the Python math library.</a:t>
            </a:r>
          </a:p>
          <a:p>
            <a:pPr algn="l"/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We have to tell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Ipython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what library it belongs to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However, even though it’s part of a standard library, we must first import it into our notebook file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8AA210-4DA3-4D72-BCEF-FF29F104D4E0}"/>
              </a:ext>
            </a:extLst>
          </p:cNvPr>
          <p:cNvCxnSpPr>
            <a:stCxn id="7" idx="1"/>
          </p:cNvCxnSpPr>
          <p:nvPr/>
        </p:nvCxnSpPr>
        <p:spPr>
          <a:xfrm flipH="1">
            <a:off x="2250831" y="2054100"/>
            <a:ext cx="4206240" cy="78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7FE60-73F5-4087-8413-3B5D01903B92}"/>
              </a:ext>
            </a:extLst>
          </p:cNvPr>
          <p:cNvCxnSpPr>
            <a:cxnSpLocks/>
          </p:cNvCxnSpPr>
          <p:nvPr/>
        </p:nvCxnSpPr>
        <p:spPr>
          <a:xfrm flipH="1">
            <a:off x="2012950" y="2538848"/>
            <a:ext cx="4501271" cy="162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8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509A-45F5-4040-82A2-C06B77FD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Third-Party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3AFEA-3E7B-478A-86D9-0A3228043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addition to standard libraries, the Python ecosystem has a large number of </a:t>
            </a:r>
            <a:r>
              <a:rPr lang="en-US" i="1" dirty="0"/>
              <a:t>third-party libraries</a:t>
            </a:r>
          </a:p>
          <a:p>
            <a:r>
              <a:rPr lang="en-US" dirty="0"/>
              <a:t>Several of these third-party libraries have become standard to use in data science applications:</a:t>
            </a:r>
          </a:p>
          <a:p>
            <a:pPr lvl="1"/>
            <a:r>
              <a:rPr lang="en-US" dirty="0"/>
              <a:t>NumPy (numerical Python):  Adds high performance numeric arrays</a:t>
            </a:r>
          </a:p>
          <a:p>
            <a:pPr lvl="1"/>
            <a:r>
              <a:rPr lang="en-US" dirty="0"/>
              <a:t>Pandas (Python Data Analysis):  Adds heterogeneous array types</a:t>
            </a:r>
          </a:p>
          <a:p>
            <a:pPr lvl="1"/>
            <a:r>
              <a:rPr lang="en-US" dirty="0"/>
              <a:t>Matplotlib:  Basic plotting functions (from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Seaborn:  </a:t>
            </a:r>
            <a:r>
              <a:rPr lang="en-US" dirty="0" err="1"/>
              <a:t>Ggplot</a:t>
            </a:r>
            <a:r>
              <a:rPr lang="en-US" dirty="0"/>
              <a:t>-like plotting functions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:  Statistical modeling (similar syntax to R)</a:t>
            </a:r>
          </a:p>
          <a:p>
            <a:pPr lvl="1"/>
            <a:r>
              <a:rPr lang="en-US" dirty="0"/>
              <a:t>Scikit-Learn:  Implementation of many standard machine learning algorithms</a:t>
            </a:r>
          </a:p>
          <a:p>
            <a:pPr lvl="1"/>
            <a:r>
              <a:rPr lang="en-US" dirty="0"/>
              <a:t>TensorFlow:  More complex library for distributed numerical computation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93D4E-8E2D-49D0-A875-AACE86A88F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D6285-61E8-4753-8C8B-B9916610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Python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2A12E0-682B-4ED3-AA4D-001C6900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an object-oriented language</a:t>
            </a:r>
          </a:p>
          <a:p>
            <a:r>
              <a:rPr lang="en-US" dirty="0"/>
              <a:t>In Python, everything that can be named (variable, function, etc.) is an </a:t>
            </a:r>
            <a:r>
              <a:rPr lang="en-US" i="1" dirty="0"/>
              <a:t>object</a:t>
            </a:r>
          </a:p>
          <a:p>
            <a:pPr lvl="1"/>
            <a:r>
              <a:rPr lang="en-US" dirty="0"/>
              <a:t>Every object has </a:t>
            </a:r>
            <a:r>
              <a:rPr lang="en-US" i="1" dirty="0"/>
              <a:t>attributes</a:t>
            </a:r>
          </a:p>
          <a:p>
            <a:pPr lvl="1"/>
            <a:r>
              <a:rPr lang="en-US" i="1" dirty="0"/>
              <a:t>Methods</a:t>
            </a:r>
            <a:r>
              <a:rPr lang="en-US" dirty="0"/>
              <a:t> can be applied to an object via the dot syntax</a:t>
            </a:r>
          </a:p>
          <a:p>
            <a:r>
              <a:rPr lang="en-US" dirty="0"/>
              <a:t>Objects have </a:t>
            </a:r>
            <a:r>
              <a:rPr lang="en-US" i="1" dirty="0"/>
              <a:t>types</a:t>
            </a:r>
            <a:r>
              <a:rPr lang="en-US" dirty="0"/>
              <a:t> (also referred to as </a:t>
            </a:r>
            <a:r>
              <a:rPr lang="en-US" i="1" dirty="0"/>
              <a:t>classes</a:t>
            </a:r>
            <a:r>
              <a:rPr lang="en-US" dirty="0"/>
              <a:t>)</a:t>
            </a:r>
          </a:p>
          <a:p>
            <a:r>
              <a:rPr lang="en-US" dirty="0"/>
              <a:t>Libraries often define new </a:t>
            </a:r>
            <a:r>
              <a:rPr lang="en-US" i="1" dirty="0"/>
              <a:t>types</a:t>
            </a:r>
            <a:r>
              <a:rPr lang="en-US" dirty="0"/>
              <a:t>/</a:t>
            </a:r>
            <a:r>
              <a:rPr lang="en-US" i="1" dirty="0"/>
              <a:t>classes </a:t>
            </a:r>
            <a:r>
              <a:rPr lang="en-US" dirty="0"/>
              <a:t>(which have associated attributes and methods)</a:t>
            </a:r>
            <a:endParaRPr lang="en-US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004B2-819A-49AE-91EF-3E1953D2B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05BC-3C0D-41F5-B220-6CDF73AA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8F33-418E-4867-AFF1-ABD21055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library is a collection of high-level functions</a:t>
            </a:r>
          </a:p>
          <a:p>
            <a:pPr lvl="1"/>
            <a:r>
              <a:rPr lang="en-US" dirty="0"/>
              <a:t>Allow users to develop applications without having to code low-level details</a:t>
            </a:r>
          </a:p>
          <a:p>
            <a:r>
              <a:rPr lang="en-US" dirty="0"/>
              <a:t> In Python: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library</a:t>
            </a:r>
            <a:r>
              <a:rPr lang="en-US" dirty="0"/>
              <a:t> is a collection of one or more </a:t>
            </a:r>
            <a:r>
              <a:rPr lang="en-US" i="1" dirty="0"/>
              <a:t>modules (Python files)</a:t>
            </a:r>
          </a:p>
          <a:p>
            <a:pPr lvl="1"/>
            <a:r>
              <a:rPr lang="en-US" i="1" dirty="0"/>
              <a:t>Modules</a:t>
            </a:r>
            <a:r>
              <a:rPr lang="en-US" dirty="0"/>
              <a:t> are made of one or more </a:t>
            </a:r>
            <a:r>
              <a:rPr lang="en-US" i="1" dirty="0"/>
              <a:t>classes</a:t>
            </a:r>
          </a:p>
          <a:p>
            <a:pPr lvl="1"/>
            <a:r>
              <a:rPr lang="en-US" i="1" dirty="0"/>
              <a:t>Classes</a:t>
            </a:r>
            <a:r>
              <a:rPr lang="en-US" dirty="0"/>
              <a:t> include </a:t>
            </a:r>
            <a:r>
              <a:rPr lang="en-US" i="1" dirty="0"/>
              <a:t>methods </a:t>
            </a:r>
            <a:r>
              <a:rPr lang="en-US" dirty="0"/>
              <a:t>and</a:t>
            </a:r>
            <a:r>
              <a:rPr lang="en-US" i="1" dirty="0"/>
              <a:t> attributes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E2D6E-8C26-41D3-AC1A-279413358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8DCF92-38B4-4687-B755-4EC77D52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92299"/>
            <a:ext cx="243205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Descriptive Analytics</a:t>
            </a:r>
            <a:endParaRPr lang="en-US" sz="1400" dirty="0"/>
          </a:p>
          <a:p>
            <a:r>
              <a:rPr lang="en-US" sz="1400" dirty="0"/>
              <a:t>Focused on understanding what happened or what is happening</a:t>
            </a:r>
          </a:p>
          <a:p>
            <a:r>
              <a:rPr lang="en-US" sz="1400" dirty="0"/>
              <a:t>Uses both statistical and computational techniques</a:t>
            </a:r>
          </a:p>
          <a:p>
            <a:r>
              <a:rPr lang="en-US" sz="1400" dirty="0"/>
              <a:t>Often involves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Descriptive/Predictive/Prescriptive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6890F-C132-40F0-AC33-5E03335BCFCF}"/>
              </a:ext>
            </a:extLst>
          </p:cNvPr>
          <p:cNvSpPr txBox="1"/>
          <p:nvPr/>
        </p:nvSpPr>
        <p:spPr>
          <a:xfrm>
            <a:off x="628650" y="1282700"/>
            <a:ext cx="824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Different objectives for the analytics work: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AC47321-3B47-4C34-857F-5E1F58649323}"/>
              </a:ext>
            </a:extLst>
          </p:cNvPr>
          <p:cNvSpPr txBox="1">
            <a:spLocks/>
          </p:cNvSpPr>
          <p:nvPr/>
        </p:nvSpPr>
        <p:spPr>
          <a:xfrm>
            <a:off x="3473450" y="1904998"/>
            <a:ext cx="2432050" cy="274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576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Calibri Light" panose="020F0302020204030204" pitchFamily="34" charset="0"/>
              <a:buChar char="–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4864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Predictive Analytics</a:t>
            </a:r>
            <a:endParaRPr lang="en-US" sz="1400" dirty="0"/>
          </a:p>
          <a:p>
            <a:r>
              <a:rPr lang="en-US" sz="1400" dirty="0"/>
              <a:t>Focused on predicting what will happen.</a:t>
            </a:r>
          </a:p>
          <a:p>
            <a:r>
              <a:rPr lang="en-US" sz="1400" dirty="0"/>
              <a:t>Model assessment and validation are important topics</a:t>
            </a:r>
            <a:endParaRPr lang="en-US" sz="1100" dirty="0"/>
          </a:p>
          <a:p>
            <a:pPr lvl="1"/>
            <a:r>
              <a:rPr lang="en-US" sz="1100" dirty="0"/>
              <a:t>Model bias/variance tradeoff</a:t>
            </a:r>
          </a:p>
          <a:p>
            <a:pPr lvl="1"/>
            <a:r>
              <a:rPr lang="en-US" sz="1100" dirty="0"/>
              <a:t>Underfitting/overfitting tradeoff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E56FB63-484B-4A02-8CF5-29D4E3113B97}"/>
              </a:ext>
            </a:extLst>
          </p:cNvPr>
          <p:cNvSpPr txBox="1">
            <a:spLocks/>
          </p:cNvSpPr>
          <p:nvPr/>
        </p:nvSpPr>
        <p:spPr>
          <a:xfrm>
            <a:off x="6438900" y="1892298"/>
            <a:ext cx="2432050" cy="2740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576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Calibri Light" panose="020F0302020204030204" pitchFamily="34" charset="0"/>
              <a:buChar char="–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4864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Prescriptive Analytics</a:t>
            </a:r>
            <a:endParaRPr lang="en-US" sz="1400" dirty="0"/>
          </a:p>
          <a:p>
            <a:r>
              <a:rPr lang="en-US" sz="1400" dirty="0"/>
              <a:t>Focused on recommending (or making) the business decisions based on data</a:t>
            </a:r>
          </a:p>
          <a:p>
            <a:r>
              <a:rPr lang="en-US" sz="1400" dirty="0"/>
              <a:t>Primary techniques include optimization and simulation</a:t>
            </a:r>
          </a:p>
        </p:txBody>
      </p:sp>
    </p:spTree>
    <p:extLst>
      <p:ext uri="{BB962C8B-B14F-4D97-AF65-F5344CB8AC3E}">
        <p14:creationId xmlns:p14="http://schemas.microsoft.com/office/powerpoint/2010/main" val="3593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1F5D-84FE-47F1-843B-44CBD95B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Third-Party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CA43B-B262-4535-8C0A-D73196FF4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75136"/>
          </a:xfrm>
        </p:spPr>
        <p:txBody>
          <a:bodyPr/>
          <a:lstStyle/>
          <a:p>
            <a:r>
              <a:rPr lang="en-US" dirty="0"/>
              <a:t>There are several options for importing a library or part of a library: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70217-3758-48E4-8BE0-90ED99ABC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3AA7-088A-4977-A5F4-E774DCB8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96614"/>
            <a:ext cx="2030144" cy="57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5D6BF-C6DE-42B7-9824-D2F41A0D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795931"/>
            <a:ext cx="2902341" cy="636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27C3F-BD9B-4DCF-A338-96FF5911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656722"/>
            <a:ext cx="3908034" cy="718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3A5D7-7695-42E6-AE15-83F0546C343D}"/>
              </a:ext>
            </a:extLst>
          </p:cNvPr>
          <p:cNvSpPr txBox="1"/>
          <p:nvPr/>
        </p:nvSpPr>
        <p:spPr>
          <a:xfrm>
            <a:off x="5232400" y="1906484"/>
            <a:ext cx="3765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Import the entire library</a:t>
            </a: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Import a specific module from a library</a:t>
            </a: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Import a specific class (with associated methods/attributes) from a module in a library</a:t>
            </a:r>
          </a:p>
        </p:txBody>
      </p:sp>
    </p:spTree>
    <p:extLst>
      <p:ext uri="{BB962C8B-B14F-4D97-AF65-F5344CB8AC3E}">
        <p14:creationId xmlns:p14="http://schemas.microsoft.com/office/powerpoint/2010/main" val="24597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05BC-3C0D-41F5-B220-6CDF73AA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Libraries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E2D6E-8C26-41D3-AC1A-279413358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Generic Library Structure and Notation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13A3A-4398-4B90-8BF9-454087F5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32558"/>
            <a:ext cx="5925446" cy="3079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FFD3-6232-4AA6-A70B-84A324D848DB}"/>
              </a:ext>
            </a:extLst>
          </p:cNvPr>
          <p:cNvSpPr txBox="1"/>
          <p:nvPr/>
        </p:nvSpPr>
        <p:spPr>
          <a:xfrm>
            <a:off x="6305550" y="1288108"/>
            <a:ext cx="26479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library.module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library.module.class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+mj-lt"/>
              </a:rPr>
              <a:t>library.module.class.method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69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728D-2E3F-495E-8556-D72BDB4A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Importing and Using a Library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F7D19-A318-4AF5-B1D9-55D70A6B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14" y="896416"/>
            <a:ext cx="6367372" cy="39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18E2DF-195E-450A-A999-48E00370D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A33CD-4428-44D8-83C9-F961C3595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5877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F36-5700-4AC2-B74C-102C1465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 the Python Data Science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CB72A-E81E-4E59-BA9C-66957FAD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Basic Python </a:t>
            </a:r>
            <a:r>
              <a:rPr lang="en-US" dirty="0"/>
              <a:t>provides three basic data types (numeric, string, Boolean) which can be structured in four basic structures:</a:t>
            </a:r>
          </a:p>
          <a:p>
            <a:pPr lvl="1"/>
            <a:r>
              <a:rPr lang="en-US" dirty="0"/>
              <a:t>List:  Changeable (mutable) ordered sequence of mixed types</a:t>
            </a:r>
          </a:p>
          <a:p>
            <a:pPr lvl="1"/>
            <a:r>
              <a:rPr lang="en-US" dirty="0"/>
              <a:t>Tuple:  Unchangeable (</a:t>
            </a:r>
            <a:r>
              <a:rPr lang="en-US" dirty="0" err="1"/>
              <a:t>unmutable</a:t>
            </a:r>
            <a:r>
              <a:rPr lang="en-US" dirty="0"/>
              <a:t>) ordered sequence of mixed types</a:t>
            </a:r>
          </a:p>
          <a:p>
            <a:pPr lvl="1"/>
            <a:r>
              <a:rPr lang="en-US" dirty="0"/>
              <a:t>Set:  Unordered and unindexed collection of unique elements of mixed types</a:t>
            </a:r>
          </a:p>
          <a:p>
            <a:pPr lvl="1"/>
            <a:r>
              <a:rPr lang="en-US" dirty="0"/>
              <a:t>Dictionary:  Ordered collection of key-value pairs of mixed types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7F6DE-A62C-4DDD-AB02-E6760136D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EBB84E-F057-4E54-87C3-09AEBBC96011}"/>
              </a:ext>
            </a:extLst>
          </p:cNvPr>
          <p:cNvSpPr/>
          <p:nvPr/>
        </p:nvSpPr>
        <p:spPr>
          <a:xfrm>
            <a:off x="5549900" y="2032000"/>
            <a:ext cx="1219200" cy="292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8D7E93-97F6-4089-B56E-D4D3AC753158}"/>
              </a:ext>
            </a:extLst>
          </p:cNvPr>
          <p:cNvSpPr/>
          <p:nvPr/>
        </p:nvSpPr>
        <p:spPr>
          <a:xfrm>
            <a:off x="6235700" y="2355850"/>
            <a:ext cx="1219200" cy="292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04A6DA-601F-413E-AA41-3AD9F984A122}"/>
              </a:ext>
            </a:extLst>
          </p:cNvPr>
          <p:cNvSpPr/>
          <p:nvPr/>
        </p:nvSpPr>
        <p:spPr>
          <a:xfrm>
            <a:off x="6972300" y="2701131"/>
            <a:ext cx="1219200" cy="292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BF38FC-C721-4C4F-9C29-D2FA7ECE3DA2}"/>
              </a:ext>
            </a:extLst>
          </p:cNvPr>
          <p:cNvSpPr/>
          <p:nvPr/>
        </p:nvSpPr>
        <p:spPr>
          <a:xfrm>
            <a:off x="5759450" y="3046412"/>
            <a:ext cx="1219200" cy="292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73FB-345C-45A3-B30A-0E7E7EDC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Structures:  Basic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A2410-8B98-4240-AEC4-9C19AF760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order to provide the flexibility to handle mixed types, Python implements its data structures as linked lists: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F432-4BBE-980A-4897-BDAECC7D9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4D5B6-AB21-4E97-9261-2FBDF8FF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41" y="2142772"/>
            <a:ext cx="5708518" cy="2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47798-568E-499B-9390-E5BA4ED0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Partial Solution:  NumPy (“Numerical Python”)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E689-1AEE-4339-8EE4-06280709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was not originally designed for numerical computing, but its other features quickly attracted the scientific and engineering community</a:t>
            </a:r>
          </a:p>
          <a:p>
            <a:r>
              <a:rPr lang="en-US" dirty="0"/>
              <a:t>NumPy provides a new core data type for large, homogenous, multi-dimensional arrays and matrices (“</a:t>
            </a:r>
            <a:r>
              <a:rPr lang="en-US" dirty="0" err="1"/>
              <a:t>ndarrays</a:t>
            </a:r>
            <a:r>
              <a:rPr lang="en-US" dirty="0"/>
              <a:t>”) along with a large collection of high-level mathematical functions to operate on these arrays.</a:t>
            </a:r>
          </a:p>
          <a:p>
            <a:r>
              <a:rPr lang="en-US" dirty="0"/>
              <a:t>Very similar to </a:t>
            </a:r>
            <a:r>
              <a:rPr lang="en-US" dirty="0" err="1"/>
              <a:t>Matlab</a:t>
            </a:r>
            <a:r>
              <a:rPr lang="en-US" dirty="0"/>
              <a:t> functionality</a:t>
            </a:r>
          </a:p>
          <a:p>
            <a:r>
              <a:rPr lang="en-US" dirty="0"/>
              <a:t>Most more modern data science packages, including Pandas, </a:t>
            </a:r>
            <a:r>
              <a:rPr lang="en-US" dirty="0" err="1"/>
              <a:t>SciKitLearn</a:t>
            </a:r>
            <a:r>
              <a:rPr lang="en-US" dirty="0"/>
              <a:t>, and  TensorFlow are built on top of NumPy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C3F6C-EED8-1C23-FD36-6E6A50012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98AD-FF14-4DD4-A6C0-0BBACFA6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Libraries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7F991-BDF4-40A7-9A99-7CBF3F6F1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NumPy and Pandas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E655AA-E763-429E-9E4F-B7914AFFD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26" y="1530119"/>
            <a:ext cx="5696147" cy="26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D6285-61E8-4753-8C8B-B9916610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2A12E0-682B-4ED3-AA4D-001C6900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Library contents:</a:t>
            </a:r>
          </a:p>
          <a:p>
            <a:r>
              <a:rPr lang="en-US" dirty="0" err="1"/>
              <a:t>ndarray</a:t>
            </a:r>
            <a:r>
              <a:rPr lang="en-US" dirty="0"/>
              <a:t>:  an efficient multidimensional array type</a:t>
            </a:r>
          </a:p>
          <a:p>
            <a:r>
              <a:rPr lang="en-US" dirty="0"/>
              <a:t>Mathematical functions for fast operations on arrays without having to write loops</a:t>
            </a:r>
          </a:p>
          <a:p>
            <a:r>
              <a:rPr lang="en-US" dirty="0"/>
              <a:t>Linear algebra, random number generation, and other transforms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004B2-819A-49AE-91EF-3E1953D2B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D6285-61E8-4753-8C8B-B9916610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2A12E0-682B-4ED3-AA4D-001C6900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 vectorized array operations for data manipulation and cleaning, </a:t>
            </a:r>
            <a:r>
              <a:rPr lang="en-US" dirty="0" err="1"/>
              <a:t>subsetting</a:t>
            </a:r>
            <a:r>
              <a:rPr lang="en-US" dirty="0"/>
              <a:t> and filtering, transformation, and many other kinds of computations</a:t>
            </a:r>
          </a:p>
          <a:p>
            <a:r>
              <a:rPr lang="en-US" dirty="0"/>
              <a:t>Common array algorithms like sorting, unique, and set operations</a:t>
            </a:r>
          </a:p>
          <a:p>
            <a:r>
              <a:rPr lang="en-US" dirty="0"/>
              <a:t>Efficient descriptive statistics and aggregating/summarizing data</a:t>
            </a:r>
          </a:p>
          <a:p>
            <a:r>
              <a:rPr lang="en-US" dirty="0"/>
              <a:t>Relational data manipulations for merging and joining heterogeneous datasets</a:t>
            </a:r>
          </a:p>
          <a:p>
            <a:r>
              <a:rPr lang="en-US" dirty="0"/>
              <a:t>Expressing conditional logic as array expressions </a:t>
            </a:r>
            <a:r>
              <a:rPr lang="en-US" dirty="0" err="1"/>
              <a:t>instea</a:t>
            </a:r>
            <a:r>
              <a:rPr lang="en-US" dirty="0"/>
              <a:t> of </a:t>
            </a:r>
            <a:r>
              <a:rPr lang="en-US" dirty="0" err="1"/>
              <a:t>lloops</a:t>
            </a:r>
            <a:endParaRPr lang="en-US" dirty="0"/>
          </a:p>
          <a:p>
            <a:r>
              <a:rPr lang="en-US" dirty="0"/>
              <a:t>Group-wise data manipulations (aggregation, transformation, function application)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004B2-819A-49AE-91EF-3E1953D2B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4239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8DCF92-38B4-4687-B755-4EC77D52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Supervised Learning</a:t>
            </a:r>
          </a:p>
          <a:p>
            <a:r>
              <a:rPr lang="en-US" sz="1600" dirty="0"/>
              <a:t>The training data includes the response variable (the “answer”) that we are trying to model</a:t>
            </a:r>
          </a:p>
          <a:p>
            <a:r>
              <a:rPr lang="en-US" sz="1600" dirty="0"/>
              <a:t>Predictive modeling falls into this category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92F0C-96EE-4B24-B7F8-9F40D6FC3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Unsupervised Learning</a:t>
            </a:r>
          </a:p>
          <a:p>
            <a:r>
              <a:rPr lang="en-US" sz="1600" dirty="0"/>
              <a:t>The training data does not include a response variable</a:t>
            </a:r>
          </a:p>
          <a:p>
            <a:r>
              <a:rPr lang="en-US" sz="1600" dirty="0"/>
              <a:t>Unsupervised learning is focused on understanding patterns in the data</a:t>
            </a:r>
          </a:p>
          <a:p>
            <a:r>
              <a:rPr lang="en-US" sz="1600" dirty="0"/>
              <a:t>Key unsupervised techniques include:</a:t>
            </a:r>
          </a:p>
          <a:p>
            <a:pPr lvl="1"/>
            <a:r>
              <a:rPr lang="en-US" sz="1300" dirty="0"/>
              <a:t>Clustering</a:t>
            </a:r>
          </a:p>
          <a:p>
            <a:pPr lvl="1"/>
            <a:r>
              <a:rPr lang="en-US" sz="1300" dirty="0"/>
              <a:t>Association Rule Mining/Collaborative Filtering</a:t>
            </a:r>
          </a:p>
          <a:p>
            <a:pPr lvl="1"/>
            <a:r>
              <a:rPr lang="en-US" sz="1300" dirty="0"/>
              <a:t>Outlier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vs Unsupervised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6890F-C132-40F0-AC33-5E03335BCFCF}"/>
              </a:ext>
            </a:extLst>
          </p:cNvPr>
          <p:cNvSpPr txBox="1"/>
          <p:nvPr/>
        </p:nvSpPr>
        <p:spPr>
          <a:xfrm>
            <a:off x="628650" y="1282700"/>
            <a:ext cx="824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One fundamental division of analytical techniques:</a:t>
            </a:r>
          </a:p>
        </p:txBody>
      </p:sp>
    </p:spTree>
    <p:extLst>
      <p:ext uri="{BB962C8B-B14F-4D97-AF65-F5344CB8AC3E}">
        <p14:creationId xmlns:p14="http://schemas.microsoft.com/office/powerpoint/2010/main" val="2507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AB2C-BC9C-435F-8B80-17CEE278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B468-93DF-4C1D-93E5-36540DF03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NumPy arrays</a:t>
            </a:r>
          </a:p>
          <a:p>
            <a:r>
              <a:rPr lang="en-US" dirty="0"/>
              <a:t>Arithmetic with NumPy arrays</a:t>
            </a:r>
          </a:p>
          <a:p>
            <a:r>
              <a:rPr lang="en-US" dirty="0"/>
              <a:t>Accessing NumPy array data</a:t>
            </a:r>
          </a:p>
          <a:p>
            <a:r>
              <a:rPr lang="en-US" dirty="0"/>
              <a:t>Universal Functions (</a:t>
            </a:r>
            <a:r>
              <a:rPr lang="en-US" dirty="0" err="1"/>
              <a:t>ufuncs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7C567-5405-4167-AD06-ADB03FE1B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486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23B-2C24-4D57-95F4-443BBAA4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NumPy </a:t>
            </a:r>
            <a:r>
              <a:rPr lang="en-US" dirty="0" err="1"/>
              <a:t>ndarray</a:t>
            </a:r>
            <a:r>
              <a:rPr lang="en-US" dirty="0"/>
              <a:t> (“NumPy Array”)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FEDC-A2B8-44AD-A96C-ED6E38C7B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np.array</a:t>
            </a:r>
            <a:r>
              <a:rPr lang="en-US" dirty="0"/>
              <a:t> function converts any sequence-like object to a NumPy array containing the passed data: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66559-6061-406F-B77A-0C989207B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NumPy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4D1D4-C7D1-487D-8B70-C02EAFD8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2268220"/>
            <a:ext cx="52101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23B-2C24-4D57-95F4-443BBAA4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NumPy </a:t>
            </a:r>
            <a:r>
              <a:rPr lang="en-US" dirty="0" err="1"/>
              <a:t>ndarray</a:t>
            </a:r>
            <a:r>
              <a:rPr lang="en-US" dirty="0"/>
              <a:t> (“NumPy Array”)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FEDC-A2B8-44AD-A96C-ED6E38C7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8981"/>
            <a:ext cx="7886700" cy="553924"/>
          </a:xfrm>
        </p:spPr>
        <p:txBody>
          <a:bodyPr>
            <a:normAutofit fontScale="92500"/>
          </a:bodyPr>
          <a:lstStyle/>
          <a:p>
            <a:r>
              <a:rPr lang="en-US" dirty="0"/>
              <a:t>Alternately, there are a number of </a:t>
            </a:r>
            <a:r>
              <a:rPr lang="en-US" dirty="0" err="1"/>
              <a:t>numpy</a:t>
            </a:r>
            <a:r>
              <a:rPr lang="en-US" dirty="0"/>
              <a:t> functions for creating new arrays: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66559-6061-406F-B77A-0C989207B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NumPy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2EDB5-9342-4EDC-9FA7-45A9A6FF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171" y="1646181"/>
            <a:ext cx="4455658" cy="33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Array Attributes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705674"/>
              </p:ext>
            </p:extLst>
          </p:nvPr>
        </p:nvGraphicFramePr>
        <p:xfrm>
          <a:off x="628650" y="1370013"/>
          <a:ext cx="7886700" cy="30454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44525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ndarray.shape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Tuple of array dimensions.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ndarray.ndim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array dimensions.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632429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ndarray.itemsize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Length of one array element in bytes.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ndarray.size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elements in the array.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ndarray.dtype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Data-type of the array’s elements.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n-US"/>
                        <a:t>ndarray.T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transposed array.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ndarray.real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real part of the array.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ndarray.imag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imaginary part of the array.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4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ndarray.flags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about the memory layout of the array.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730459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5CF35-4659-CA81-E59C-94AEF1442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4228-92CC-4A67-88D5-105EEEA1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NumPy </a:t>
            </a:r>
            <a:r>
              <a:rPr lang="en-US" dirty="0" err="1"/>
              <a:t>ndarray</a:t>
            </a:r>
            <a:r>
              <a:rPr lang="en-US" dirty="0"/>
              <a:t> (“NumPy Array”)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2F56-E59A-4B68-8205-56F74D0B6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98248"/>
          </a:xfrm>
        </p:spPr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dtype</a:t>
            </a:r>
            <a:r>
              <a:rPr lang="en-US" dirty="0"/>
              <a:t> attribute returns the datatype of the elements in the NumPy array: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C6C61-1187-4562-B693-32D05C213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57C71-BD0D-4842-A9BD-DD945DD51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68" y="2281131"/>
            <a:ext cx="5549064" cy="10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5A0-5D3F-45AB-B0E3-45BD5F42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NumPy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141C-AB6B-4165-A0F9-0B315DA30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with NumPy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D5865-D2BC-4A41-B901-DCF4B287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702442"/>
            <a:ext cx="8658665" cy="19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5A0-5D3F-45AB-B0E3-45BD5F42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141C-AB6B-4165-A0F9-0B315DA30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with NumPy Arrays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95063-5E20-4F8A-96F2-2D5C6DA0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" y="1602525"/>
            <a:ext cx="8363243" cy="16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E5A0-5D3F-45AB-B0E3-45BD5F42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141C-AB6B-4165-A0F9-0B315DA30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with NumPy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03FC-EEC4-4C5A-BD25-63249F75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77900"/>
            <a:ext cx="8407400" cy="13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27EEA-4C31-4203-B351-6A3E7D70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2" y="1295400"/>
            <a:ext cx="832339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2C5F3-4F35-4C22-A076-D7A7A18C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75420"/>
            <a:ext cx="8401050" cy="19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065F-096C-4EA0-AEB0-044EBD3A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BBA3-B2ED-4FA9-8783-5D08E766F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arose as a subfield of artificial intelligence</a:t>
            </a:r>
          </a:p>
          <a:p>
            <a:r>
              <a:rPr lang="en-US" dirty="0"/>
              <a:t>Statistical Learning arose as a subfield of statistics</a:t>
            </a:r>
          </a:p>
          <a:p>
            <a:r>
              <a:rPr lang="en-US" dirty="0"/>
              <a:t>There is now significant overlap in the terms</a:t>
            </a:r>
          </a:p>
          <a:p>
            <a:pPr lvl="1"/>
            <a:r>
              <a:rPr lang="en-US" dirty="0"/>
              <a:t>Machine learning emphasizes large scale applications and prediction accuracy</a:t>
            </a:r>
          </a:p>
          <a:p>
            <a:pPr lvl="1"/>
            <a:r>
              <a:rPr lang="en-US" dirty="0"/>
              <a:t>Statistical learning emphasizes models, their interpretability, and precision and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EF145-39FF-D178-12D8-A86C8F4B2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Statistical Learning vs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746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DFC16-9BD2-402E-B29C-3B51C057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301301"/>
            <a:ext cx="7594600" cy="34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7C70E-70B5-47D5-B28B-EDB507A7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81294"/>
            <a:ext cx="8191500" cy="35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E3885-9543-44D0-8A74-5FCCD734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65442"/>
            <a:ext cx="8680450" cy="19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337BD-B01B-40B6-8BCE-6B37E251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62036"/>
            <a:ext cx="8305800" cy="24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524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517724"/>
            <a:ext cx="7886700" cy="457200"/>
          </a:xfrm>
        </p:spPr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9AE1B-859D-46AA-A53B-733E39FD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30" y="1023158"/>
            <a:ext cx="6401739" cy="39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1BD31-C7DA-40A3-98E3-9522A135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65915"/>
            <a:ext cx="8121650" cy="2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05A-50A4-4B8F-A161-5B152FA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0AEE2-641E-4C39-B582-C9B9E59E3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NumPy Array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BA279-2AAB-4C0D-A6A5-888D3D01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51355"/>
            <a:ext cx="8775700" cy="22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3723-F634-4279-97CB-DFED57A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CC98-0BFC-46BF-BFEB-AAD53F351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Unary Universal Functions (</a:t>
            </a:r>
            <a:r>
              <a:rPr lang="en-US" dirty="0" err="1"/>
              <a:t>ufuncs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F520E-4CB3-4043-A635-BFD05830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554561"/>
            <a:ext cx="8451850" cy="15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3723-F634-4279-97CB-DFED57A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CC98-0BFC-46BF-BFEB-AAD53F351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Unary Universal Functions (</a:t>
            </a:r>
            <a:r>
              <a:rPr lang="en-US" dirty="0" err="1"/>
              <a:t>ufuncs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299DD-55AF-4E7A-BC47-E1B61821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51403"/>
            <a:ext cx="8394700" cy="16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Unary </a:t>
            </a:r>
            <a:r>
              <a:rPr lang="en-US" dirty="0" err="1"/>
              <a:t>ufuncs</a:t>
            </a:r>
            <a:r>
              <a:rPr lang="en-US" dirty="0"/>
              <a:t> (1 of 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00122"/>
              </p:ext>
            </p:extLst>
          </p:nvPr>
        </p:nvGraphicFramePr>
        <p:xfrm>
          <a:off x="628650" y="1002030"/>
          <a:ext cx="7886700" cy="3365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97230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abs, fabs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absolute value element-wise for integer, floating-point, or complex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sqrt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square root of each element (equivalent to arr ** 0.5)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square of each element (equivalent to arr ** 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exp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exponent e</a:t>
                      </a:r>
                      <a:r>
                        <a:rPr lang="en-US" baseline="30000"/>
                        <a:t>x</a:t>
                      </a:r>
                      <a:r>
                        <a:rPr lang="en-US"/>
                        <a:t> of each 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n-US"/>
                        <a:t>log, log10, log2, log1p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Natural logarithm (base </a:t>
                      </a:r>
                      <a:r>
                        <a:rPr lang="en-US" i="1"/>
                        <a:t>e</a:t>
                      </a:r>
                      <a:r>
                        <a:rPr lang="en-US"/>
                        <a:t>), log base 10, log base 2, and log(1 + x), respectively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sign of each element: 1 (positive), 0 (zero), or –1 (negative)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ceil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the ceiling of each element (i.e., the smallest integer greater than or equal to that number)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4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the floor of each element (i.e., the largest integer less than or equal to each element)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73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2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8DCF92-38B4-4687-B755-4EC77D52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Regression</a:t>
            </a:r>
          </a:p>
          <a:p>
            <a:r>
              <a:rPr lang="en-US" sz="1600" dirty="0"/>
              <a:t>Response variable (that we are trying to model and predict) is continuous</a:t>
            </a:r>
            <a:endParaRPr lang="en-US" sz="1300" dirty="0"/>
          </a:p>
          <a:p>
            <a:r>
              <a:rPr lang="en-US" sz="1600" dirty="0"/>
              <a:t>Regression models are assessed and selected based on some metric of the average “error” – difference between the value predicted by the model and the actual value (usually on separate “training data”)</a:t>
            </a: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92F0C-96EE-4B24-B7F8-9F40D6FC3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92299"/>
            <a:ext cx="3886200" cy="27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Classification</a:t>
            </a:r>
          </a:p>
          <a:p>
            <a:r>
              <a:rPr lang="en-US" sz="1600" dirty="0"/>
              <a:t>Response variable (that we are trying to model and predict) is a category (discrete)</a:t>
            </a:r>
          </a:p>
          <a:p>
            <a:pPr lvl="1"/>
            <a:r>
              <a:rPr lang="en-US" sz="1300" dirty="0"/>
              <a:t>Binary classification (two possible classes) is the most common form</a:t>
            </a:r>
          </a:p>
          <a:p>
            <a:r>
              <a:rPr lang="en-US" sz="1600" dirty="0"/>
              <a:t>Classification models are assessed and selected based on some “misclassification rate” metric – percentage of time the value predicted by the model is wrong (usually on separate “training data”)</a:t>
            </a:r>
            <a:endParaRPr lang="en-US" sz="18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6890F-C132-40F0-AC33-5E03335BCFCF}"/>
              </a:ext>
            </a:extLst>
          </p:cNvPr>
          <p:cNvSpPr txBox="1"/>
          <p:nvPr/>
        </p:nvSpPr>
        <p:spPr>
          <a:xfrm>
            <a:off x="628650" y="1282700"/>
            <a:ext cx="824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Predictive modeling divides into two basic types:</a:t>
            </a:r>
          </a:p>
        </p:txBody>
      </p:sp>
    </p:spTree>
    <p:extLst>
      <p:ext uri="{BB962C8B-B14F-4D97-AF65-F5344CB8AC3E}">
        <p14:creationId xmlns:p14="http://schemas.microsoft.com/office/powerpoint/2010/main" val="18603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Unary </a:t>
            </a:r>
            <a:r>
              <a:rPr lang="en-US" dirty="0" err="1"/>
              <a:t>ufuncs</a:t>
            </a:r>
            <a:r>
              <a:rPr lang="en-US" dirty="0"/>
              <a:t> (3 of 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96204"/>
              </p:ext>
            </p:extLst>
          </p:nvPr>
        </p:nvGraphicFramePr>
        <p:xfrm>
          <a:off x="628650" y="887730"/>
          <a:ext cx="7886700" cy="3891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45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69925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rint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Round elements to the nearest integer, preserving the dtype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modf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Return fractional and integral parts of array as a separate array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isnan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Return boolean array indicating whether each value is NaN (Not a Number)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isfinite, isinf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Return boolean array indicating whether each element is finite (non-inf, non-NaN) or infinite, respectively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s-ES"/>
                        <a:t>cos, cosh, sin, sinh, tan, 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Regular and hyperbolic trigonometric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arccos, arccosh, arcsin, arcsinh, arctan, arctanh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Inverse trigonometric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logical_not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truth value of not x element-wise (equivalent to ~</a:t>
                      </a:r>
                      <a:r>
                        <a:rPr lang="en-US" dirty="0" err="1"/>
                        <a:t>arr</a:t>
                      </a:r>
                      <a:r>
                        <a:rPr lang="en-US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47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8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3723-F634-4279-97CB-DFED57A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CC98-0BFC-46BF-BFEB-AAD53F351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Binary Universal Functions (</a:t>
            </a:r>
            <a:r>
              <a:rPr lang="en-US" dirty="0" err="1"/>
              <a:t>ufuncs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DFC10-B49B-4035-A0BB-736EC219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63345"/>
            <a:ext cx="8178800" cy="26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</a:t>
            </a:r>
            <a:r>
              <a:rPr lang="en-US" dirty="0" err="1"/>
              <a:t>ufuncs</a:t>
            </a:r>
            <a:r>
              <a:rPr lang="en-US" dirty="0"/>
              <a:t> (1 of 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57984"/>
              </p:ext>
            </p:extLst>
          </p:nvPr>
        </p:nvGraphicFramePr>
        <p:xfrm>
          <a:off x="628650" y="1002030"/>
          <a:ext cx="7886700" cy="306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83895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Add corresponding elements in arrays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subtract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Subtract elements in second array from first array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Multiply array elements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divide, floor_divide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Divide or floor divide (truncating the remainder)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n-US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Raise elements in first array to powers indicated in second array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maximum, fmax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Element-wise maximum; fmax ignores 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minimum, fmin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Element-wise minimum; </a:t>
                      </a:r>
                      <a:r>
                        <a:rPr lang="en-US" dirty="0" err="1"/>
                        <a:t>fmin</a:t>
                      </a:r>
                      <a:r>
                        <a:rPr lang="en-US" dirty="0"/>
                        <a:t> ignores </a:t>
                      </a:r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47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40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</a:t>
            </a:r>
            <a:r>
              <a:rPr lang="en-US" dirty="0" err="1"/>
              <a:t>ufuncs</a:t>
            </a:r>
            <a:r>
              <a:rPr lang="en-US" dirty="0"/>
              <a:t> (2 of 2)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03768"/>
              </p:ext>
            </p:extLst>
          </p:nvPr>
        </p:nvGraphicFramePr>
        <p:xfrm>
          <a:off x="628650" y="1071880"/>
          <a:ext cx="7886700" cy="2999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62305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Element-wise modulus (remainder of division)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copysign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Copy sign of values in second argument to values in first argument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greater, greater_equal, less, less_equal, equal, not_equal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 element-wise comparison, yielding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array (equivalent to infix operators &gt;, &gt;=, &lt;, &lt;=, ==, !=)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logical_and, logical_or, logical_xor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element-wise truth value of logical operation (equivalent to infix operators &amp; |, ^)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43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3723-F634-4279-97CB-DFED57A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NumPy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CC98-0BFC-46BF-BFEB-AAD53F351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NumPy where()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5BEF2-2472-46AF-A6A3-5DD2A2FC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1286817"/>
            <a:ext cx="8604250" cy="24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18E2DF-195E-450A-A999-48E00370D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A33CD-4428-44D8-83C9-F961C3595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33612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BA1C-F22A-4645-8948-54792E81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Rest of the Solution: 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6CBA-13AB-42EB-82FD-09BBB156C8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“Python Data Analysis Library”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D98CD-517C-4763-A9B2-EC37FF97734E}"/>
              </a:ext>
            </a:extLst>
          </p:cNvPr>
          <p:cNvSpPr txBox="1"/>
          <p:nvPr/>
        </p:nvSpPr>
        <p:spPr>
          <a:xfrm>
            <a:off x="679450" y="1508036"/>
            <a:ext cx="74104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Most data science datasets are heterogeneous (contain columns with different datatypes)</a:t>
            </a:r>
          </a:p>
          <a:p>
            <a:endParaRPr lang="en-US" b="1" i="1" dirty="0">
              <a:solidFill>
                <a:schemeClr val="bg1"/>
              </a:solidFill>
              <a:latin typeface="+mj-lt"/>
            </a:endParaRPr>
          </a:p>
          <a:p>
            <a:r>
              <a:rPr lang="en-US" b="1" i="1" dirty="0">
                <a:solidFill>
                  <a:schemeClr val="bg1"/>
                </a:solidFill>
                <a:latin typeface="+mj-lt"/>
              </a:rPr>
              <a:t>Pandas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provides heterogeneous array types with naming for rows and columns: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j-lt"/>
              </a:rPr>
              <a:t>Series:  One-dimensional array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+mj-lt"/>
              </a:rPr>
              <a:t>Dataframes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:  Multi-dimensional array</a:t>
            </a:r>
          </a:p>
          <a:p>
            <a:pPr lvl="1"/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It also contains a third data structure known as an 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Index Object</a:t>
            </a:r>
          </a:p>
        </p:txBody>
      </p:sp>
    </p:spTree>
    <p:extLst>
      <p:ext uri="{BB962C8B-B14F-4D97-AF65-F5344CB8AC3E}">
        <p14:creationId xmlns:p14="http://schemas.microsoft.com/office/powerpoint/2010/main" val="16563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0C99-BFE6-49CE-8D19-8F38CA1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9BFB8-1AE4-4AEF-9A2D-290494F0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Series is a one-dimensional array-like object containing:</a:t>
            </a:r>
          </a:p>
          <a:p>
            <a:pPr lvl="1"/>
            <a:r>
              <a:rPr lang="en-US" dirty="0"/>
              <a:t>A sequence of values (similar to NumPy arrays)</a:t>
            </a:r>
          </a:p>
          <a:p>
            <a:pPr lvl="1"/>
            <a:r>
              <a:rPr lang="en-US" dirty="0"/>
              <a:t>An associated array of data labels called its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6C39C-81D8-41DA-9A8F-67DB84403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Objects</a:t>
            </a:r>
          </a:p>
        </p:txBody>
      </p:sp>
    </p:spTree>
    <p:extLst>
      <p:ext uri="{BB962C8B-B14F-4D97-AF65-F5344CB8AC3E}">
        <p14:creationId xmlns:p14="http://schemas.microsoft.com/office/powerpoint/2010/main" val="14249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0C99-BFE6-49CE-8D19-8F38CA1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6C39C-81D8-41DA-9A8F-67DB84403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Objects (Default Index Values)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93ED5-EB53-440D-9A43-C9500569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0" y="1461769"/>
            <a:ext cx="8405379" cy="17149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0EB81-3D36-4905-9300-56D6EED4AB37}"/>
              </a:ext>
            </a:extLst>
          </p:cNvPr>
          <p:cNvCxnSpPr/>
          <p:nvPr/>
        </p:nvCxnSpPr>
        <p:spPr>
          <a:xfrm flipH="1" flipV="1">
            <a:off x="1320800" y="2919307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5DD54F-A08D-4E94-86DC-2EF552FD0480}"/>
              </a:ext>
            </a:extLst>
          </p:cNvPr>
          <p:cNvCxnSpPr/>
          <p:nvPr/>
        </p:nvCxnSpPr>
        <p:spPr>
          <a:xfrm flipH="1" flipV="1">
            <a:off x="1669627" y="2915925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B39F9F-D208-4874-956C-7F50EB9C667C}"/>
              </a:ext>
            </a:extLst>
          </p:cNvPr>
          <p:cNvSpPr txBox="1"/>
          <p:nvPr/>
        </p:nvSpPr>
        <p:spPr>
          <a:xfrm>
            <a:off x="1571415" y="3826933"/>
            <a:ext cx="109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8650B-8571-4A3A-9075-E767D0F395B5}"/>
              </a:ext>
            </a:extLst>
          </p:cNvPr>
          <p:cNvSpPr txBox="1"/>
          <p:nvPr/>
        </p:nvSpPr>
        <p:spPr>
          <a:xfrm>
            <a:off x="2225042" y="3847196"/>
            <a:ext cx="109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08766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324C9-C383-4098-9C08-93DBC4D8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9" y="1661160"/>
            <a:ext cx="7600950" cy="133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B0C99-BFE6-49CE-8D19-8F38CA1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6C39C-81D8-41DA-9A8F-67DB84403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Objects:  User-Specified Index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0EB81-3D36-4905-9300-56D6EED4AB37}"/>
              </a:ext>
            </a:extLst>
          </p:cNvPr>
          <p:cNvCxnSpPr/>
          <p:nvPr/>
        </p:nvCxnSpPr>
        <p:spPr>
          <a:xfrm flipH="1" flipV="1">
            <a:off x="1490133" y="2756747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5DD54F-A08D-4E94-86DC-2EF552FD0480}"/>
              </a:ext>
            </a:extLst>
          </p:cNvPr>
          <p:cNvCxnSpPr/>
          <p:nvPr/>
        </p:nvCxnSpPr>
        <p:spPr>
          <a:xfrm flipH="1" flipV="1">
            <a:off x="1838960" y="2753365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B39F9F-D208-4874-956C-7F50EB9C667C}"/>
              </a:ext>
            </a:extLst>
          </p:cNvPr>
          <p:cNvSpPr txBox="1"/>
          <p:nvPr/>
        </p:nvSpPr>
        <p:spPr>
          <a:xfrm>
            <a:off x="1740748" y="3664373"/>
            <a:ext cx="109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8650B-8571-4A3A-9075-E767D0F395B5}"/>
              </a:ext>
            </a:extLst>
          </p:cNvPr>
          <p:cNvSpPr txBox="1"/>
          <p:nvPr/>
        </p:nvSpPr>
        <p:spPr>
          <a:xfrm>
            <a:off x="2394375" y="3684636"/>
            <a:ext cx="109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1880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BC874BFB-029D-4C4C-907E-0B2569937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8"/>
                <a:ext cx="7886700" cy="34440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Note: the term “regression” is overloaded (has two different meanings)</a:t>
                </a:r>
              </a:p>
              <a:p>
                <a:r>
                  <a:rPr lang="en-US" dirty="0"/>
                  <a:t>Definition on previous slide (continuous response variable) is now standard</a:t>
                </a:r>
              </a:p>
              <a:p>
                <a:r>
                  <a:rPr lang="en-US" dirty="0"/>
                  <a:t>“Regression models” also have a historical definition tied to the linear regression equation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we have the situation where a “logistic regression” model is NOT a regression model – it is a classification model.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BC874BFB-029D-4C4C-907E-0B2569937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8"/>
                <a:ext cx="7886700" cy="3444081"/>
              </a:xfrm>
              <a:blipFill>
                <a:blip r:embed="rId2"/>
                <a:stretch>
                  <a:fillRect l="-927" t="-2655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145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B35D-4809-491A-98D2-6A825734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4B59E-ED9A-48D9-AF0C-88A139091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Index Labels to Select Values or Sets of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75A04-B087-435D-96C8-27CE226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8" y="1520825"/>
            <a:ext cx="8659184" cy="2101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43870B-1FB9-421D-B15B-18EF24A5C627}"/>
              </a:ext>
            </a:extLst>
          </p:cNvPr>
          <p:cNvCxnSpPr>
            <a:cxnSpLocks/>
          </p:cNvCxnSpPr>
          <p:nvPr/>
        </p:nvCxnSpPr>
        <p:spPr>
          <a:xfrm flipH="1" flipV="1">
            <a:off x="2604346" y="2853914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B1019B-9087-462C-9914-951F2D898B76}"/>
              </a:ext>
            </a:extLst>
          </p:cNvPr>
          <p:cNvSpPr txBox="1"/>
          <p:nvPr/>
        </p:nvSpPr>
        <p:spPr>
          <a:xfrm>
            <a:off x="3159761" y="3785185"/>
            <a:ext cx="258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Note notation.  Series takes a list of index values as a single parameter.</a:t>
            </a:r>
          </a:p>
        </p:txBody>
      </p:sp>
    </p:spTree>
    <p:extLst>
      <p:ext uri="{BB962C8B-B14F-4D97-AF65-F5344CB8AC3E}">
        <p14:creationId xmlns:p14="http://schemas.microsoft.com/office/powerpoint/2010/main" val="17863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1E03-D5F2-45D0-A960-AFDF26B4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59328-472F-42D1-AFEC-B52826015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Arithmetic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ECC9B-30F8-4445-B54A-37F5BE31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34" y="1431500"/>
            <a:ext cx="4348322" cy="28988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997AC7-D164-441D-E84A-411E70BE67D8}"/>
              </a:ext>
            </a:extLst>
          </p:cNvPr>
          <p:cNvCxnSpPr/>
          <p:nvPr/>
        </p:nvCxnSpPr>
        <p:spPr>
          <a:xfrm flipH="1" flipV="1">
            <a:off x="5245100" y="1835150"/>
            <a:ext cx="1390650" cy="69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45E7F7-15C4-F095-27A0-07B01C545094}"/>
              </a:ext>
            </a:extLst>
          </p:cNvPr>
          <p:cNvSpPr txBox="1"/>
          <p:nvPr/>
        </p:nvSpPr>
        <p:spPr>
          <a:xfrm>
            <a:off x="6889750" y="2432050"/>
            <a:ext cx="13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</a:rPr>
              <a:t>Returns an array of Booleans</a:t>
            </a:r>
          </a:p>
        </p:txBody>
      </p:sp>
    </p:spTree>
    <p:extLst>
      <p:ext uri="{BB962C8B-B14F-4D97-AF65-F5344CB8AC3E}">
        <p14:creationId xmlns:p14="http://schemas.microsoft.com/office/powerpoint/2010/main" val="31720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1E03-D5F2-45D0-A960-AFDF26B4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59328-472F-42D1-AFEC-B52826015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Series Arithmetic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E74B1-26E8-4E69-8A14-B06008962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25" y="1681162"/>
            <a:ext cx="5566749" cy="15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1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B2B2-40F6-4F53-B735-9A8A14E2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F11CB-600D-49CE-9CC0-21D25ABB9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Dictionary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5CD8E-6D07-4E5C-BBC0-1B0B5C94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2" y="1675923"/>
            <a:ext cx="8157029" cy="17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0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5787-F18F-489B-BDDF-52151F8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25A22-7489-4E01-901A-D8D8D3AF9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Series From Python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C1F0C-564F-4BFA-AB1F-0B30E507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07" y="1778106"/>
            <a:ext cx="7640385" cy="16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32EF-B847-4B19-8937-E7CF6B5F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C8083-BDA4-498D-8BA8-4769083DE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Specifying the Index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DFFF7-0091-4756-B173-2621F956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5" y="1593427"/>
            <a:ext cx="5456868" cy="19566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86C921-D0D8-4F7A-9518-00D250340357}"/>
              </a:ext>
            </a:extLst>
          </p:cNvPr>
          <p:cNvCxnSpPr>
            <a:cxnSpLocks/>
          </p:cNvCxnSpPr>
          <p:nvPr/>
        </p:nvCxnSpPr>
        <p:spPr>
          <a:xfrm flipH="1" flipV="1">
            <a:off x="4365412" y="2867460"/>
            <a:ext cx="636693" cy="83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23CA41-B80F-4930-82B0-C574B8004226}"/>
              </a:ext>
            </a:extLst>
          </p:cNvPr>
          <p:cNvSpPr txBox="1"/>
          <p:nvPr/>
        </p:nvSpPr>
        <p:spPr>
          <a:xfrm>
            <a:off x="4920827" y="3798731"/>
            <a:ext cx="258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No value for “California” was found, so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NaN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(not a number) was returned</a:t>
            </a:r>
          </a:p>
        </p:txBody>
      </p:sp>
    </p:spTree>
    <p:extLst>
      <p:ext uri="{BB962C8B-B14F-4D97-AF65-F5344CB8AC3E}">
        <p14:creationId xmlns:p14="http://schemas.microsoft.com/office/powerpoint/2010/main" val="62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0F5F-CB2C-4620-B81A-4C30CE36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82D9D-E310-4D52-9133-244BB272E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for </a:t>
            </a:r>
            <a:r>
              <a:rPr lang="en-US" dirty="0" err="1"/>
              <a:t>NaNs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8655D-E10C-418D-9823-F6E5FB96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8" y="1496271"/>
            <a:ext cx="4757598" cy="28386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D2D36B-16BF-4DD5-B863-48783EAE2DA8}"/>
              </a:ext>
            </a:extLst>
          </p:cNvPr>
          <p:cNvCxnSpPr>
            <a:cxnSpLocks/>
          </p:cNvCxnSpPr>
          <p:nvPr/>
        </p:nvCxnSpPr>
        <p:spPr>
          <a:xfrm flipH="1" flipV="1">
            <a:off x="4104640" y="1733973"/>
            <a:ext cx="1612053" cy="98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5BA4A-9E24-41BB-8260-31087978C3FD}"/>
              </a:ext>
            </a:extLst>
          </p:cNvPr>
          <p:cNvSpPr txBox="1"/>
          <p:nvPr/>
        </p:nvSpPr>
        <p:spPr>
          <a:xfrm>
            <a:off x="5774267" y="2571750"/>
            <a:ext cx="258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Available in Pandas as a function or a method (equivalent)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29035-7550-42D9-AFCC-13CE0C3685BC}"/>
              </a:ext>
            </a:extLst>
          </p:cNvPr>
          <p:cNvCxnSpPr>
            <a:cxnSpLocks/>
          </p:cNvCxnSpPr>
          <p:nvPr/>
        </p:nvCxnSpPr>
        <p:spPr>
          <a:xfrm flipH="1">
            <a:off x="3820160" y="2840935"/>
            <a:ext cx="1896533" cy="34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3FA9-17A4-4988-A216-F2C71D0B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D142C-1038-4FA8-A124-AD1AD6BF6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Automatic Alignment by Index Label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A45B-E62E-4FE3-BB89-63F4FEFE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189038"/>
            <a:ext cx="478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3FA9-17A4-4988-A216-F2C71D0B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D142C-1038-4FA8-A124-AD1AD6BF6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Both Series and its Index Have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06048-E916-4F3B-A98C-BFEE06FA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49" y="1595754"/>
            <a:ext cx="4873731" cy="16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0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634E-FED5-4831-B34C-58BE4F49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C153-529B-49EA-888A-7F27A7DB4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primary data structure used in data science</a:t>
            </a:r>
          </a:p>
          <a:p>
            <a:r>
              <a:rPr lang="en-US" dirty="0"/>
              <a:t>Designed for working with tabular, heterogeneous data</a:t>
            </a:r>
          </a:p>
          <a:p>
            <a:r>
              <a:rPr lang="en-US" dirty="0"/>
              <a:t>Consists of a number of Pandas series “glued together” with a common index</a:t>
            </a:r>
          </a:p>
          <a:p>
            <a:pPr lvl="1"/>
            <a:r>
              <a:rPr lang="en-US" dirty="0"/>
              <a:t>Every column (series) must be of the same length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48F03-FC8B-4E83-9A62-4FD3E2447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D64-A61C-4130-A270-D7B4B104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874BFB-029D-4C4C-907E-0B2569937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444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Artificial Intelligence – analytics which attempts to carry out tasks that are traditionally performed by humans</a:t>
            </a:r>
          </a:p>
          <a:p>
            <a:r>
              <a:rPr lang="en-US" dirty="0"/>
              <a:t>Chatbots</a:t>
            </a:r>
          </a:p>
          <a:p>
            <a:r>
              <a:rPr lang="en-US" dirty="0"/>
              <a:t>Healthcare diagnoses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Neural Networks – A specific machine learning algorithm that attempts to replicate the structure of human cognitive processes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“Deep Learning” – the new name for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31D18-94E9-44D2-BFEF-16033DC3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Confusing Terms</a:t>
            </a:r>
          </a:p>
        </p:txBody>
      </p:sp>
    </p:spTree>
    <p:extLst>
      <p:ext uri="{BB962C8B-B14F-4D97-AF65-F5344CB8AC3E}">
        <p14:creationId xmlns:p14="http://schemas.microsoft.com/office/powerpoint/2010/main" val="2632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ECA7-DA73-4756-B3EA-4C8AFCA6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4C49F-7E75-42A7-BF5A-DD33D495F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B3B4E-674C-4B6F-BCBA-AD74E7BEA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207"/>
          <a:stretch/>
        </p:blipFill>
        <p:spPr>
          <a:xfrm>
            <a:off x="1932008" y="1480925"/>
            <a:ext cx="5279984" cy="29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F316-67C0-44DA-91B0-EAF19EF7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C1084-F8BA-41A8-91ED-12FAB20A7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Dataframe</a:t>
            </a:r>
            <a:r>
              <a:rPr lang="en-US" dirty="0"/>
              <a:t> From Python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9B313-AB23-4E6C-9583-093DA0FA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2" y="1244463"/>
            <a:ext cx="6022975" cy="35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EEFB-AE86-41CC-9383-EF19E6AE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636DB-BD72-40CA-A2C3-431E7AE7C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Retrieving Pandas Series From </a:t>
            </a:r>
            <a:r>
              <a:rPr lang="en-US" dirty="0" err="1"/>
              <a:t>Dataframe</a:t>
            </a:r>
            <a:r>
              <a:rPr lang="en-US" dirty="0"/>
              <a:t>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3D3D0-DE03-4337-9653-8CE89BEC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57300"/>
            <a:ext cx="63531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5B20-4B7B-4FC9-A579-14161A5D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21AC7-A2D5-4ADA-84E7-704935A0B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Retrieve Rows by Row Number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98CED-B6DA-4E3D-AF4E-E0B1FCAF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363662"/>
            <a:ext cx="5448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723F-7360-4ECB-97E9-CFA6DD16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FEDB5-B4BA-4D48-ADDB-43F19822C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Retrieve Rows by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4E678-1353-49C6-BC5B-06A36EFD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78" y="1853987"/>
            <a:ext cx="6608644" cy="1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E19C-B163-40EA-A67B-3866A3C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1912-B0AF-48FE-A90B-85C2CCFCA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457994"/>
            <a:ext cx="7886700" cy="457200"/>
          </a:xfrm>
        </p:spPr>
        <p:txBody>
          <a:bodyPr/>
          <a:lstStyle/>
          <a:p>
            <a:r>
              <a:rPr lang="en-US" dirty="0"/>
              <a:t>Modifying or Creating Columns by Assignment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BA08E-1547-4239-BD7B-DCB0B30C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391" y="979196"/>
            <a:ext cx="4329218" cy="39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ACBB-2389-4C69-BDC8-89903FB1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A1CF1-34AF-4D31-8604-B8698565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a New Column of Booleans Based on Conditional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48EC-6864-4204-87C5-650D764A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25" y="1453197"/>
            <a:ext cx="57435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ACBB-2389-4C69-BDC8-89903FB1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A1CF1-34AF-4D31-8604-B8698565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a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2D0CE-1D17-4D20-8A20-BB8D90E6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68" y="1387686"/>
            <a:ext cx="5720911" cy="28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5605-1564-4A7B-84C2-3C4363FE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168D5-0949-47C8-8F3C-64A6EE90A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23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with Series, the values attribute returns the data contained in a </a:t>
            </a:r>
            <a:r>
              <a:rPr lang="en-US" dirty="0" err="1"/>
              <a:t>DataFrame</a:t>
            </a:r>
            <a:r>
              <a:rPr lang="en-US" dirty="0"/>
              <a:t> as a two-dimensional </a:t>
            </a:r>
            <a:r>
              <a:rPr lang="en-US" dirty="0" err="1"/>
              <a:t>ndarray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EBD7-1D0D-4085-8C0D-BC4886B68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Values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7F8D4-6AF9-460C-9779-9BCD2F38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64" y="2213187"/>
            <a:ext cx="6462001" cy="20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ACBB-2389-4C69-BDC8-89903FB1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A1CF1-34AF-4D31-8604-B8698565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Transforming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4DB5-BE06-43E6-9FC8-120B7CB6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17" y="1526222"/>
            <a:ext cx="5667369" cy="2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DF623-7135-4149-B6FE-C029B117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D392-4087-4CD2-A298-4B2B25E3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17E64-65CE-4666-AE9B-CCA1DB861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NumPy Arrays and Python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DCC82-176A-44EA-BB9B-FD07B33F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1611525"/>
            <a:ext cx="7339540" cy="22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F67B-20CE-4B36-B83E-75C2BE9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Index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E9DDF-33EB-4142-9FC7-296329C27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index objects hold the axis labels and other meta-data (like the axis name or names)</a:t>
            </a:r>
          </a:p>
          <a:p>
            <a:r>
              <a:rPr lang="en-US" dirty="0"/>
              <a:t>Any array or sequence used when constructing a Series of a </a:t>
            </a:r>
            <a:r>
              <a:rPr lang="en-US" dirty="0" err="1"/>
              <a:t>DataFrame</a:t>
            </a:r>
            <a:r>
              <a:rPr lang="en-US" dirty="0"/>
              <a:t> is automatically converted to an </a:t>
            </a:r>
            <a:r>
              <a:rPr lang="en-US" dirty="0" err="1"/>
              <a:t>an</a:t>
            </a:r>
            <a:r>
              <a:rPr lang="en-US" dirty="0"/>
              <a:t> Index: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921BA-41E9-4135-AC81-79B9BEF56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8913-5092-4B12-9220-C52DFC6E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Index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29E1-C777-4B18-BB19-FD98A2DB6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08E3C-D89E-4DF4-B4DE-AED0B1A4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73" y="1773766"/>
            <a:ext cx="5736183" cy="20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9EB0-507E-4D9B-9A46-B1E39CA6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Index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3266E-E33F-4508-A5AD-E2B7D91E5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 Objects are Immutable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B839-BAEA-4EFE-A110-99D94C97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1473305"/>
            <a:ext cx="7320507" cy="27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Reindexing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45FAE-D3FE-40DF-AE93-F798D290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20588"/>
            <a:ext cx="64008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Dropping Entities from an Axis -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E7BB8-8E36-4075-9416-729DAF4B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112097"/>
            <a:ext cx="65722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Dropping Entities from an Axis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0A69-1779-4CEA-8310-0D203F71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02" y="1823508"/>
            <a:ext cx="6315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Dropping Entities from an Axis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14550-BEE4-4470-A04F-42C3C4D2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76" y="1403032"/>
            <a:ext cx="5172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04BE6-8F0E-458C-980F-3D7407C4A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89874"/>
          </a:xfrm>
        </p:spPr>
        <p:txBody>
          <a:bodyPr/>
          <a:lstStyle/>
          <a:p>
            <a:r>
              <a:rPr lang="en-US" dirty="0"/>
              <a:t>Series indexing works similar to NumPy arrays except that you can use the </a:t>
            </a:r>
            <a:r>
              <a:rPr lang="en-US" dirty="0" err="1"/>
              <a:t>Series’s</a:t>
            </a:r>
            <a:r>
              <a:rPr lang="en-US" dirty="0"/>
              <a:t> index values instead of only integers: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E4211-CDE0-429C-AB08-D40BD3BA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34" y="2516717"/>
            <a:ext cx="73628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9A1F4-63EE-4C6A-91D8-3A36A451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25" y="1095857"/>
            <a:ext cx="5339610" cy="38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5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752E14C-C81F-4DA9-ACF2-C7B78463B4AC}"/>
              </a:ext>
            </a:extLst>
          </p:cNvPr>
          <p:cNvSpPr/>
          <p:nvPr/>
        </p:nvSpPr>
        <p:spPr>
          <a:xfrm>
            <a:off x="7068401" y="942989"/>
            <a:ext cx="222250" cy="19950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44B4C-0DE8-44FE-BE5D-AEDB7402880C}"/>
              </a:ext>
            </a:extLst>
          </p:cNvPr>
          <p:cNvSpPr txBox="1"/>
          <p:nvPr/>
        </p:nvSpPr>
        <p:spPr>
          <a:xfrm>
            <a:off x="7395000" y="1709698"/>
            <a:ext cx="144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+mj-lt"/>
              </a:rPr>
              <a:t>Data Preparation and Understanding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DF623-7135-4149-B6FE-C029B117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7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38A34-9520-4FF6-9846-434166CA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56" y="1440178"/>
            <a:ext cx="5440593" cy="18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5F5FF-4048-40AA-B8E1-4DE05FB8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88" y="1592050"/>
            <a:ext cx="7015918" cy="24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5C62D-2ED6-46E5-AAB3-2EECBE26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131569"/>
            <a:ext cx="2692400" cy="38703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7A014-60A7-4ACD-879E-DFAA9B14A366}"/>
              </a:ext>
            </a:extLst>
          </p:cNvPr>
          <p:cNvCxnSpPr>
            <a:cxnSpLocks/>
          </p:cNvCxnSpPr>
          <p:nvPr/>
        </p:nvCxnSpPr>
        <p:spPr>
          <a:xfrm flipH="1" flipV="1">
            <a:off x="4842933" y="1308476"/>
            <a:ext cx="1490134" cy="15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F30912-752A-46D6-B8AE-049BD88EF86C}"/>
              </a:ext>
            </a:extLst>
          </p:cNvPr>
          <p:cNvSpPr txBox="1"/>
          <p:nvPr/>
        </p:nvSpPr>
        <p:spPr>
          <a:xfrm>
            <a:off x="6444827" y="1292228"/>
            <a:ext cx="25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Returns a series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D6D026-4192-4D40-821B-691D421283DD}"/>
              </a:ext>
            </a:extLst>
          </p:cNvPr>
          <p:cNvCxnSpPr>
            <a:cxnSpLocks/>
          </p:cNvCxnSpPr>
          <p:nvPr/>
        </p:nvCxnSpPr>
        <p:spPr>
          <a:xfrm flipH="1" flipV="1">
            <a:off x="4958080" y="2587998"/>
            <a:ext cx="1490134" cy="15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56D50E-42B2-4E54-B809-DF7B463D075B}"/>
              </a:ext>
            </a:extLst>
          </p:cNvPr>
          <p:cNvSpPr txBox="1"/>
          <p:nvPr/>
        </p:nvSpPr>
        <p:spPr>
          <a:xfrm>
            <a:off x="6559974" y="2571750"/>
            <a:ext cx="25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Returns a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dataframe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2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9008E-AACB-41D9-BA15-8B5CBCF0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42" y="1451504"/>
            <a:ext cx="42100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FD444-C74B-4569-927F-CDFCAEBF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84" y="1189038"/>
            <a:ext cx="5079683" cy="35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D84F6-2713-4849-B71A-5860D285B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038"/>
            <a:ext cx="78867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 with loc (using axis labels) and </a:t>
            </a:r>
            <a:r>
              <a:rPr lang="en-US" dirty="0" err="1"/>
              <a:t>iloc</a:t>
            </a:r>
            <a:r>
              <a:rPr lang="en-US" dirty="0"/>
              <a:t> (using integers):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F2F80-B2B3-4A0B-9277-546589AC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22" y="1836842"/>
            <a:ext cx="4277744" cy="24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BF27D-8083-4448-A1BF-A3CD1F1F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22" y="1906163"/>
            <a:ext cx="4165011" cy="2557463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F81CEE-D8CB-4602-8C8D-DB74607D3AB6}"/>
              </a:ext>
            </a:extLst>
          </p:cNvPr>
          <p:cNvSpPr txBox="1">
            <a:spLocks/>
          </p:cNvSpPr>
          <p:nvPr/>
        </p:nvSpPr>
        <p:spPr>
          <a:xfrm>
            <a:off x="628650" y="1189038"/>
            <a:ext cx="7886700" cy="457200"/>
          </a:xfrm>
          <a:prstGeom prst="rect">
            <a:avLst/>
          </a:prstGeom>
        </p:spPr>
        <p:txBody>
          <a:bodyPr/>
          <a:lstStyle>
            <a:lvl1pPr marL="18288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576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Calibri Light" panose="020F0302020204030204" pitchFamily="34" charset="0"/>
              <a:buChar char="–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4864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Selection with loc (using axis labels) and iloc (using integers):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Indexing, Selection, and Filtering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F81CEE-D8CB-4602-8C8D-DB74607D3AB6}"/>
              </a:ext>
            </a:extLst>
          </p:cNvPr>
          <p:cNvSpPr txBox="1">
            <a:spLocks/>
          </p:cNvSpPr>
          <p:nvPr/>
        </p:nvSpPr>
        <p:spPr>
          <a:xfrm>
            <a:off x="628650" y="1189038"/>
            <a:ext cx="7886700" cy="457200"/>
          </a:xfrm>
          <a:prstGeom prst="rect">
            <a:avLst/>
          </a:prstGeom>
        </p:spPr>
        <p:txBody>
          <a:bodyPr/>
          <a:lstStyle>
            <a:lvl1pPr marL="18288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576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Calibri Light" panose="020F0302020204030204" pitchFamily="34" charset="0"/>
              <a:buChar char="–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4864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Indexing functions with slices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CA6DE-06C4-451D-99F2-C08CE944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612106"/>
            <a:ext cx="60293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9227-F87D-4276-AE5C-70B49409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75EE-7B62-4A5B-B341-93D455402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 Options with </a:t>
            </a:r>
            <a:r>
              <a:rPr lang="en-US" dirty="0" err="1"/>
              <a:t>DataFrames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7D56C99-E4B8-4530-BE23-30E1A7E61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57425"/>
              </p:ext>
            </p:extLst>
          </p:nvPr>
        </p:nvGraphicFramePr>
        <p:xfrm>
          <a:off x="628650" y="1382606"/>
          <a:ext cx="78867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177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388523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val</a:t>
                      </a:r>
                      <a:r>
                        <a:rPr lang="en-US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single column or sequence of columns from the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; special case conveniences: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array (filter rows), slice (slice rows), or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(set values based on some criterion)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df.loc[val]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Selects single row or subset of rows from the DataFrame by 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df.loc[:, val]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Selects single column or subset of columns by 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188754">
                <a:tc>
                  <a:txBody>
                    <a:bodyPr/>
                    <a:lstStyle/>
                    <a:p>
                      <a:r>
                        <a:rPr lang="en-US"/>
                        <a:t>df.loc[val1, val2]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 both rows and columns by 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df.iloc[where]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Selects single row or subset of rows from the DataFrame by integer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df.iloc[:, where]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Selects single column or subset of columns by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8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9227-F87D-4276-AE5C-70B49409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75EE-7B62-4A5B-B341-93D455402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Indexing Options with </a:t>
            </a:r>
            <a:r>
              <a:rPr lang="en-US" dirty="0" err="1"/>
              <a:t>DataFrames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7D56C99-E4B8-4530-BE23-30E1A7E61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410862"/>
              </p:ext>
            </p:extLst>
          </p:nvPr>
        </p:nvGraphicFramePr>
        <p:xfrm>
          <a:off x="628650" y="1382606"/>
          <a:ext cx="7886700" cy="2976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177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388523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df.iloc</a:t>
                      </a:r>
                      <a:r>
                        <a:rPr lang="en-US" dirty="0"/>
                        <a:t>[:, where]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Selects single column or subset of columns by integer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df.iloc[where_i, where_j]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 both rows and columns by integer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df.at[label_i, label_j]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 a single scalar value by row and column 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188754">
                <a:tc>
                  <a:txBody>
                    <a:bodyPr/>
                    <a:lstStyle/>
                    <a:p>
                      <a:r>
                        <a:rPr lang="en-US"/>
                        <a:t>df.iat[i, j]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 a single scalar value by row and column position (integers)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reindex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 either rows or columns by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get_value, set_value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single value by row and column 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8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4A96F-EE34-4190-8B99-336BFF0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8E3DDA1-D640-447A-8ACB-5074C65D2BD4}"/>
              </a:ext>
            </a:extLst>
          </p:cNvPr>
          <p:cNvSpPr/>
          <p:nvPr/>
        </p:nvSpPr>
        <p:spPr>
          <a:xfrm rot="10800000">
            <a:off x="6630251" y="2806700"/>
            <a:ext cx="138849" cy="666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3739-BA56-4F28-8226-09C2F1998BFE}"/>
              </a:ext>
            </a:extLst>
          </p:cNvPr>
          <p:cNvSpPr txBox="1"/>
          <p:nvPr/>
        </p:nvSpPr>
        <p:spPr>
          <a:xfrm>
            <a:off x="6817466" y="2749457"/>
            <a:ext cx="1850284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Also referred to as: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Analytic Data Mart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Analytic Base Tables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Analysis Table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Data Matrix</a:t>
            </a:r>
            <a:br>
              <a:rPr lang="en-US" sz="1050" dirty="0">
                <a:solidFill>
                  <a:schemeClr val="bg1"/>
                </a:solidFill>
                <a:latin typeface="+mj-lt"/>
              </a:rPr>
            </a:br>
            <a:endParaRPr lang="en-US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64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92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C3472-D800-41C2-89E5-38F5DFC6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9912"/>
            <a:ext cx="7886700" cy="6492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Arithmetic operations between Series or </a:t>
            </a:r>
            <a:r>
              <a:rPr lang="en-US" dirty="0" err="1"/>
              <a:t>Dataframes</a:t>
            </a:r>
            <a:r>
              <a:rPr lang="en-US" dirty="0"/>
              <a:t> with different indexes requires special handling: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485086"/>
            <a:ext cx="7886700" cy="457200"/>
          </a:xfrm>
        </p:spPr>
        <p:txBody>
          <a:bodyPr/>
          <a:lstStyle/>
          <a:p>
            <a:r>
              <a:rPr lang="en-US" dirty="0"/>
              <a:t>Arithmetic and Data Alignment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8DCCD8-5F54-4355-B9DA-63DD040A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90" y="1639146"/>
            <a:ext cx="5238620" cy="34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9972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67966"/>
            <a:ext cx="7886700" cy="457200"/>
          </a:xfrm>
        </p:spPr>
        <p:txBody>
          <a:bodyPr/>
          <a:lstStyle/>
          <a:p>
            <a:r>
              <a:rPr lang="en-US" dirty="0"/>
              <a:t>Arithmetic and Data Alignment -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D79282-0A0C-4766-A089-A33CA6B7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509012"/>
            <a:ext cx="8515350" cy="22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9972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67966"/>
            <a:ext cx="7886700" cy="457200"/>
          </a:xfrm>
        </p:spPr>
        <p:txBody>
          <a:bodyPr/>
          <a:lstStyle/>
          <a:p>
            <a:r>
              <a:rPr lang="en-US" dirty="0"/>
              <a:t>Arithmetic and Data Alignment -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08F7F-FAA8-4A9E-BA1B-61736B75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43" y="1390439"/>
            <a:ext cx="4346258" cy="29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F5A9A-DB72-4B3D-B740-8F484E995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NumPy </a:t>
            </a:r>
            <a:r>
              <a:rPr lang="en-US" dirty="0" err="1"/>
              <a:t>ufuncs</a:t>
            </a:r>
            <a:r>
              <a:rPr lang="en-US" dirty="0"/>
              <a:t> also work with Pandas objects: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Application and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5BAC6-E68F-44FF-90D3-416D1568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52" y="1731942"/>
            <a:ext cx="5948468" cy="33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F5A9A-DB72-4B3D-B740-8F484E99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6627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addition, the </a:t>
            </a:r>
            <a:r>
              <a:rPr lang="en-US" dirty="0" err="1"/>
              <a:t>datagrame</a:t>
            </a:r>
            <a:r>
              <a:rPr lang="en-US" dirty="0"/>
              <a:t> .apply method </a:t>
            </a:r>
            <a:r>
              <a:rPr lang="en-US" dirty="0" err="1"/>
              <a:t>applys</a:t>
            </a:r>
            <a:r>
              <a:rPr lang="en-US" dirty="0"/>
              <a:t> a function on one-dimensional arrays to each column or row: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Application and Mapping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0ADF6-DE1D-4E77-9AF2-D74018B3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152651"/>
            <a:ext cx="4733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Sorting Series by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C66BD-329F-4EEF-92C3-2D1FAD16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814512"/>
            <a:ext cx="58769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err="1"/>
              <a:t>Dataframes</a:t>
            </a:r>
            <a:r>
              <a:rPr lang="en-US" dirty="0"/>
              <a:t> by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4D138-34C3-4D4C-BCED-6506F891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21" y="1189038"/>
            <a:ext cx="4446800" cy="3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Sorting Series by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9DBC-E9E3-4F49-AE8E-04DC0E9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50" y="1666980"/>
            <a:ext cx="4505044" cy="19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err="1"/>
              <a:t>Dataframe</a:t>
            </a:r>
            <a:r>
              <a:rPr lang="en-US" dirty="0"/>
              <a:t> by Values in Single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9DEF4-3B92-4F89-8458-38F91ECA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12056"/>
            <a:ext cx="5505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0ED-9677-4F64-AEE8-14F3E49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Pandas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3223-AE1A-4BD0-9382-35ADB8C57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err="1"/>
              <a:t>Dataframe</a:t>
            </a:r>
            <a:r>
              <a:rPr lang="en-US" dirty="0"/>
              <a:t> by Values in Multiple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12808-4803-4053-A18B-40E1BD55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15" y="1692857"/>
            <a:ext cx="5527212" cy="23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EA71C-1E2A-43F0-887A-BE2A3AC4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Overview/Agenda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5240C0-65C3-49BB-910B-219EABE86A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Introductions and Course Objectives</a:t>
            </a:r>
          </a:p>
          <a:p>
            <a:r>
              <a:rPr lang="en-US" dirty="0"/>
              <a:t>Introduction to Predictive Analytics</a:t>
            </a:r>
          </a:p>
          <a:p>
            <a:r>
              <a:rPr lang="en-US" dirty="0"/>
              <a:t>Course Approach and Grading</a:t>
            </a:r>
          </a:p>
          <a:p>
            <a:r>
              <a:rPr lang="en-US" dirty="0"/>
              <a:t>Getting Started with Python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071492173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1D322D-9D21-443F-9736-2DEC4A1C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F4F32-962B-44F9-BEEB-C23987F8FB89}"/>
              </a:ext>
            </a:extLst>
          </p:cNvPr>
          <p:cNvSpPr txBox="1"/>
          <p:nvPr/>
        </p:nvSpPr>
        <p:spPr>
          <a:xfrm>
            <a:off x="326600" y="2544831"/>
            <a:ext cx="2288750" cy="4308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+mj-lt"/>
              </a:rPr>
              <a:t>Visualizing and summarizing relevant information about the enterprise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2AC67DE-A8E6-4020-97FA-10E042FACF8F}"/>
              </a:ext>
            </a:extLst>
          </p:cNvPr>
          <p:cNvSpPr/>
          <p:nvPr/>
        </p:nvSpPr>
        <p:spPr>
          <a:xfrm rot="19177158">
            <a:off x="1811412" y="3042868"/>
            <a:ext cx="298450" cy="8089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A2A9-DD70-44A3-BF52-695853A6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C9DE4-F6E2-44C3-8A74-28304000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objects include a set of common mathematical and statistical methods</a:t>
            </a:r>
          </a:p>
          <a:p>
            <a:pPr lvl="1"/>
            <a:r>
              <a:rPr lang="en-US" dirty="0"/>
              <a:t>Most are summary statistics which extract a single value (like a mean) from a Series or from rows or columns of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Methods include built-in handling for missing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90CB3-A443-46E2-BE3D-DBB96981E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Summarizing and Computing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88017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9E593-42DD-4C0F-A599-7FFA3759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2" y="1250950"/>
            <a:ext cx="5826208" cy="35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BB0EF-74DD-4A4E-AB1C-4F73227F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28579"/>
            <a:ext cx="8394700" cy="30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A1345-A1CF-4BC5-A605-5B8FE105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370012"/>
            <a:ext cx="69056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62032-E177-4EFF-80E6-6A4B6A57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619250"/>
            <a:ext cx="62293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A8C6BB-EB79-4217-92F9-18CBDC4DC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2315"/>
              </p:ext>
            </p:extLst>
          </p:nvPr>
        </p:nvGraphicFramePr>
        <p:xfrm>
          <a:off x="628650" y="1308099"/>
          <a:ext cx="7886700" cy="325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177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388523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non-NA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describe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set of summary statistics for Series or each DataFrame column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min,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minimum and maximum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188754">
                <a:tc>
                  <a:txBody>
                    <a:bodyPr/>
                    <a:lstStyle/>
                    <a:p>
                      <a:r>
                        <a:rPr lang="en-US"/>
                        <a:t>argmin, argmax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index locations (integers) at which minimum or maximum value obtained, respectively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idxmin, idxmax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index labels at which minimum or maximum value obtained, respectively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sample quantile ranging from 0 to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Sum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337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Mean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956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Arithmetic median (50% quantile)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9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68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Summarizing and Computing Descriptive Statistics</a:t>
            </a:r>
          </a:p>
          <a:p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A8C6BB-EB79-4217-92F9-18CBDC4DCD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076989"/>
              </p:ext>
            </p:extLst>
          </p:nvPr>
        </p:nvGraphicFramePr>
        <p:xfrm>
          <a:off x="628650" y="1308099"/>
          <a:ext cx="7886700" cy="36398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177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388523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Mean absolute deviation from mean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of all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671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Sample variance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5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standard deviation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skew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Sample skewness (third moment)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188754">
                <a:tc>
                  <a:txBody>
                    <a:bodyPr/>
                    <a:lstStyle/>
                    <a:p>
                      <a:r>
                        <a:rPr lang="en-US"/>
                        <a:t>kurt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Sample kurtosis (fourth moment)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cumsum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Cumulative sum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cummin, cummax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Cumulative minimum or maximum of values, respectively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cumprod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Cumulative product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337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first arithmetic difference (useful for time series)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956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pct_change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percent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9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Unique Values, Value Counts, and Membership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D77F9-F6F4-4983-A0A1-770837D8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90675"/>
            <a:ext cx="59436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Unique Values, Value Counts, and Membership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1FDEE-B395-4D6E-9439-7543C61B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94" y="1482830"/>
            <a:ext cx="5077011" cy="23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Unique Values, Value Counts, and Membership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772D2-3D66-43F6-A5C3-17265477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51" y="1738416"/>
            <a:ext cx="5552521" cy="15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F4F32-962B-44F9-BEEB-C23987F8FB89}"/>
              </a:ext>
            </a:extLst>
          </p:cNvPr>
          <p:cNvSpPr txBox="1"/>
          <p:nvPr/>
        </p:nvSpPr>
        <p:spPr>
          <a:xfrm>
            <a:off x="1329900" y="2393761"/>
            <a:ext cx="2288750" cy="6001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+mj-lt"/>
              </a:rPr>
              <a:t>Analytics to examine data to understand “what happened” or “what is happening”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2AC67DE-A8E6-4020-97FA-10E042FACF8F}"/>
              </a:ext>
            </a:extLst>
          </p:cNvPr>
          <p:cNvSpPr/>
          <p:nvPr/>
        </p:nvSpPr>
        <p:spPr>
          <a:xfrm rot="19177158">
            <a:off x="3310012" y="3042869"/>
            <a:ext cx="298450" cy="8089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D322D-9D21-443F-9736-2DEC4A1C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FD2D-41CE-4011-B341-6A46A94A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0F05-AC91-41B5-B995-BB2213B0F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Unique Values, Value Counts, and Membership Methods</a:t>
            </a:r>
          </a:p>
          <a:p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D3F8E0B-5CB2-4FBB-B37B-036193F5A2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10711"/>
              </p:ext>
            </p:extLst>
          </p:nvPr>
        </p:nvGraphicFramePr>
        <p:xfrm>
          <a:off x="628650" y="1308099"/>
          <a:ext cx="7886700" cy="21767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177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388523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isin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boolean array indicating whether each Series value is contained in the passed sequence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get_indexer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integer indices for each value in an array into another array of distinct values; helpful for data alignment and join-type 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671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 array of unique values in a Series, returned in the order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5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value_counts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Series containing unique values as its index and frequencies as its values, ordered count in descending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2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D30BB-6C6E-4420-94AE-E0305CC47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41025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ACB5-024B-453B-A504-422BE92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5704-7066-4608-913B-90D6EEF08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Loading CSV Files Using Pandas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0E11-7CC8-4410-B859-0497D48B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598698"/>
            <a:ext cx="8693150" cy="22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ACB5-024B-453B-A504-422BE92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5704-7066-4608-913B-90D6EEF08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Loading CSV Files Using Pandas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38B90-D666-4980-BC63-E8224CF5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273331"/>
            <a:ext cx="8369300" cy="35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3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4ABD-8041-4E85-B476-9466D093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DataFrame</a:t>
            </a:r>
            <a:r>
              <a:rPr lang="en-US" dirty="0"/>
              <a:t>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E1233-DBFA-486B-BC91-9A8E6F6BD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BE32-2215-492C-830E-CC63D36C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7" y="1508054"/>
            <a:ext cx="8426027" cy="27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67159-E05B-4164-AFB1-3CC62EC8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47534"/>
            <a:ext cx="7372350" cy="3502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C4ABD-8041-4E85-B476-9466D093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read_csv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E1233-DBFA-486B-BC91-9A8E6F6BD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89AE4-FFCE-49B6-9409-1BA136DEEFA4}"/>
              </a:ext>
            </a:extLst>
          </p:cNvPr>
          <p:cNvSpPr txBox="1"/>
          <p:nvPr/>
        </p:nvSpPr>
        <p:spPr>
          <a:xfrm>
            <a:off x="8159750" y="2063324"/>
            <a:ext cx="76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+mj-lt"/>
              </a:rPr>
              <a:t>Skip the first 3 rows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22260-6411-4DA3-BC42-0B1FA4A1E0D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962400" y="1740159"/>
            <a:ext cx="4197350" cy="646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2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CD2C1-3A43-47FB-B4C0-A59D57228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86EAA-5EEA-4C33-AEF6-2F34B40A9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Plotting with Matplotlib and Seaborn</a:t>
            </a:r>
          </a:p>
        </p:txBody>
      </p:sp>
    </p:spTree>
    <p:extLst>
      <p:ext uri="{BB962C8B-B14F-4D97-AF65-F5344CB8AC3E}">
        <p14:creationId xmlns:p14="http://schemas.microsoft.com/office/powerpoint/2010/main" val="5139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E0F4D-2B85-4CFC-BB59-BAF021A4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62485C-6649-47DC-A56C-ECD9E6AF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2D plotting library which produces publication quality figures in a variety of hardcopy formats </a:t>
            </a:r>
          </a:p>
          <a:p>
            <a:r>
              <a:rPr lang="en-US" dirty="0"/>
              <a:t>A set of functionalities similar to those of MATLAB</a:t>
            </a:r>
          </a:p>
          <a:p>
            <a:r>
              <a:rPr lang="en-US" dirty="0"/>
              <a:t>Line plots, scatter plots, </a:t>
            </a:r>
            <a:r>
              <a:rPr lang="en-US" dirty="0" err="1"/>
              <a:t>barcharts</a:t>
            </a:r>
            <a:r>
              <a:rPr lang="en-US" dirty="0"/>
              <a:t>, histograms, pie charts etc.</a:t>
            </a:r>
          </a:p>
          <a:p>
            <a:r>
              <a:rPr lang="en-US" dirty="0"/>
              <a:t>Relatively low-level; some effort needed to create advanced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https://matplotlib.org/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61E35-53FE-4D2A-BF74-15A030B74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Matplotlib Package</a:t>
            </a:r>
          </a:p>
        </p:txBody>
      </p:sp>
    </p:spTree>
    <p:extLst>
      <p:ext uri="{BB962C8B-B14F-4D97-AF65-F5344CB8AC3E}">
        <p14:creationId xmlns:p14="http://schemas.microsoft.com/office/powerpoint/2010/main" val="252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E0F4D-2B85-4CFC-BB59-BAF021A4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62485C-6649-47DC-A56C-ECD9E6AF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Matplotlib</a:t>
            </a:r>
          </a:p>
          <a:p>
            <a:r>
              <a:rPr lang="en-US" dirty="0"/>
              <a:t>Provides high-level interface for drawing attractive statistical graphs</a:t>
            </a:r>
          </a:p>
          <a:p>
            <a:r>
              <a:rPr lang="en-US" dirty="0"/>
              <a:t>Similar (in style) to the popular ggplot2 library in 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https://seaborn.pydata.org/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61E35-53FE-4D2A-BF74-15A030B74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Seaborn Package</a:t>
            </a:r>
          </a:p>
        </p:txBody>
      </p:sp>
    </p:spTree>
    <p:extLst>
      <p:ext uri="{BB962C8B-B14F-4D97-AF65-F5344CB8AC3E}">
        <p14:creationId xmlns:p14="http://schemas.microsoft.com/office/powerpoint/2010/main" val="25088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B960-D04D-4B2F-8A45-A6B70EB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B82E-9A76-4680-8095-D48CF3FB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685381"/>
          </a:xfrm>
        </p:spPr>
        <p:txBody>
          <a:bodyPr>
            <a:normAutofit/>
          </a:bodyPr>
          <a:lstStyle/>
          <a:p>
            <a:r>
              <a:rPr lang="en-US" dirty="0"/>
              <a:t>General usage</a:t>
            </a:r>
          </a:p>
          <a:p>
            <a:pPr lvl="1"/>
            <a:r>
              <a:rPr lang="en-US" dirty="0"/>
              <a:t>Call a plotting function with some data – for example, </a:t>
            </a:r>
            <a:r>
              <a:rPr lang="en-US" i="1" dirty="0"/>
              <a:t>plot()</a:t>
            </a:r>
          </a:p>
          <a:p>
            <a:pPr lvl="1"/>
            <a:r>
              <a:rPr lang="en-US" dirty="0"/>
              <a:t>Call multiple functions to configure various properties of the plot (color, labels, etc.)</a:t>
            </a:r>
          </a:p>
          <a:p>
            <a:pPr lvl="1"/>
            <a:r>
              <a:rPr lang="en-US" dirty="0"/>
              <a:t>Make the plot visible – show()</a:t>
            </a:r>
          </a:p>
          <a:p>
            <a:r>
              <a:rPr lang="en-US" dirty="0"/>
              <a:t>For this lecture, I use the following “standards”:</a:t>
            </a:r>
          </a:p>
          <a:p>
            <a:pPr lvl="1"/>
            <a:r>
              <a:rPr lang="en-US" dirty="0"/>
              <a:t>Use the classic Matplotlib style:  </a:t>
            </a:r>
            <a:r>
              <a:rPr lang="en-US" i="1" dirty="0" err="1"/>
              <a:t>plt.style.use</a:t>
            </a:r>
            <a:r>
              <a:rPr lang="en-US" i="1" dirty="0"/>
              <a:t>(‘classic’)</a:t>
            </a:r>
          </a:p>
          <a:p>
            <a:pPr lvl="1"/>
            <a:r>
              <a:rPr lang="en-US" dirty="0"/>
              <a:t>Use the “inline” mode (not the “notebook”) mode:</a:t>
            </a:r>
          </a:p>
          <a:p>
            <a:pPr lvl="2"/>
            <a:r>
              <a:rPr lang="en-US" i="1" dirty="0"/>
              <a:t>%matplotlib inline</a:t>
            </a:r>
          </a:p>
          <a:p>
            <a:r>
              <a:rPr lang="en-US" dirty="0"/>
              <a:t>Figures can be saved to files using the </a:t>
            </a:r>
            <a:r>
              <a:rPr lang="en-US" dirty="0" err="1"/>
              <a:t>savefig</a:t>
            </a:r>
            <a:r>
              <a:rPr lang="en-US" dirty="0"/>
              <a:t>() method:</a:t>
            </a:r>
          </a:p>
          <a:p>
            <a:pPr lvl="1"/>
            <a:r>
              <a:rPr lang="en-US" dirty="0" err="1"/>
              <a:t>fig.savefig</a:t>
            </a:r>
            <a:r>
              <a:rPr lang="en-US" dirty="0"/>
              <a:t>(‘my_figure.png’)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55D53-82E2-41C9-8433-FE256373EF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F4F32-962B-44F9-BEEB-C23987F8FB89}"/>
              </a:ext>
            </a:extLst>
          </p:cNvPr>
          <p:cNvSpPr txBox="1"/>
          <p:nvPr/>
        </p:nvSpPr>
        <p:spPr>
          <a:xfrm>
            <a:off x="5921375" y="2437335"/>
            <a:ext cx="2288750" cy="43088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Analytics to examine data to predict “what will happen”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2AC67DE-A8E6-4020-97FA-10E042FACF8F}"/>
              </a:ext>
            </a:extLst>
          </p:cNvPr>
          <p:cNvSpPr/>
          <p:nvPr/>
        </p:nvSpPr>
        <p:spPr>
          <a:xfrm rot="1761042">
            <a:off x="5880100" y="3070865"/>
            <a:ext cx="298450" cy="6985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6A83D-1047-4261-9022-5282C3D0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5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28E7-87EE-4AA8-8D8A-762EEFDD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Matplotlib Visualizations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7B1F-05A0-416E-BDB4-6F4AEF1BB5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Univariate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 and Whisker Plots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65FC3A-9E66-4D03-B0CA-09D49CB8A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Multivariate</a:t>
            </a:r>
          </a:p>
          <a:p>
            <a:pPr lvl="1"/>
            <a:r>
              <a:rPr lang="en-US" dirty="0"/>
              <a:t>Scatter Plots</a:t>
            </a:r>
          </a:p>
          <a:p>
            <a:pPr lvl="1"/>
            <a:r>
              <a:rPr lang="en-US" dirty="0"/>
              <a:t>Correlation matrices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EDA7CA-A6AE-48AA-A9BC-889A6C9E8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5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75FBAE-37CD-4FA2-AFCE-6D913674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CA954-1259-42D9-8A14-D024B2EA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30" y="1143438"/>
            <a:ext cx="6873740" cy="25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75FBAE-37CD-4FA2-AFCE-6D913674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53F40-8D81-4EC5-8379-8B328247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22" y="808478"/>
            <a:ext cx="4591155" cy="39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51085-48AC-4E37-811A-61CEB58A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29" y="791082"/>
            <a:ext cx="3805922" cy="41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1045-BBB9-4DD2-9F63-D016092F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37" y="731044"/>
            <a:ext cx="6642413" cy="42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30A9-E432-4F4D-BCAF-D1CD1961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0" y="731044"/>
            <a:ext cx="459139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98168-F3EC-4222-868C-99DB3C21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8" y="731044"/>
            <a:ext cx="4893183" cy="4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F1D38-43A0-4676-9B2D-843E6AED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731044"/>
            <a:ext cx="5401743" cy="42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F20E8-301F-4E9A-B31A-A3B90EE7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83169"/>
            <a:ext cx="8153400" cy="30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778AB-C59F-40DA-92E5-3D64C4CD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52" y="780757"/>
            <a:ext cx="4245296" cy="41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F4F32-962B-44F9-BEEB-C23987F8FB89}"/>
              </a:ext>
            </a:extLst>
          </p:cNvPr>
          <p:cNvSpPr txBox="1"/>
          <p:nvPr/>
        </p:nvSpPr>
        <p:spPr>
          <a:xfrm>
            <a:off x="6734600" y="2363960"/>
            <a:ext cx="2288750" cy="6001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Analytics to examine data to make recommendations on “what should I do?”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2AC67DE-A8E6-4020-97FA-10E042FACF8F}"/>
              </a:ext>
            </a:extLst>
          </p:cNvPr>
          <p:cNvSpPr/>
          <p:nvPr/>
        </p:nvSpPr>
        <p:spPr>
          <a:xfrm rot="3230913">
            <a:off x="7082108" y="2936360"/>
            <a:ext cx="298450" cy="101231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4596C-7AD0-4159-91AE-6ABED5B8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33958-1FA1-568D-27BA-4024E32AB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Seaborn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4D5A4-1ACA-490A-B53B-6322C658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08" y="1248244"/>
            <a:ext cx="3804642" cy="37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5305-CB88-4F85-9E72-09A6206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Matplotlib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2C24A-DA5B-011C-D3CC-5BCF4A5A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01899-7F73-44F8-9DD7-5B136A7A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39" y="1263294"/>
            <a:ext cx="4168321" cy="37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7FEAF-B030-49DF-9EAD-A38B1B6E3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11" y="139791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A Data Science Taxonomy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4A96F-EE34-4190-8B99-336BFF0C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1228764"/>
            <a:ext cx="5462213" cy="3530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19E4A-74C6-4758-A546-B0D54122034A}"/>
              </a:ext>
            </a:extLst>
          </p:cNvPr>
          <p:cNvSpPr txBox="1"/>
          <p:nvPr/>
        </p:nvSpPr>
        <p:spPr>
          <a:xfrm>
            <a:off x="628650" y="2993924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Intelligence (ISE-543)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5D52634-31A6-4DA1-B20F-D33B3B73F482}"/>
              </a:ext>
            </a:extLst>
          </p:cNvPr>
          <p:cNvSpPr/>
          <p:nvPr/>
        </p:nvSpPr>
        <p:spPr>
          <a:xfrm rot="18356151">
            <a:off x="1830201" y="3206041"/>
            <a:ext cx="269132" cy="72558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28260-1776-4B23-99F6-6EC6EC742763}"/>
              </a:ext>
            </a:extLst>
          </p:cNvPr>
          <p:cNvSpPr txBox="1"/>
          <p:nvPr/>
        </p:nvSpPr>
        <p:spPr>
          <a:xfrm>
            <a:off x="1701033" y="2541250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Mining (ISE-535)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7091932-8F5E-4BEA-AC27-58A8D3B5DBBC}"/>
              </a:ext>
            </a:extLst>
          </p:cNvPr>
          <p:cNvSpPr/>
          <p:nvPr/>
        </p:nvSpPr>
        <p:spPr>
          <a:xfrm rot="18577752">
            <a:off x="3149390" y="2627438"/>
            <a:ext cx="269132" cy="1335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B03E0-015A-459F-B3DE-BA7554902DED}"/>
              </a:ext>
            </a:extLst>
          </p:cNvPr>
          <p:cNvSpPr txBox="1"/>
          <p:nvPr/>
        </p:nvSpPr>
        <p:spPr>
          <a:xfrm>
            <a:off x="5413354" y="2549028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Predictive Modeling (ISE-529)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A481BE1-05A7-4F6C-8C6F-D572D7A8E6A6}"/>
              </a:ext>
            </a:extLst>
          </p:cNvPr>
          <p:cNvSpPr/>
          <p:nvPr/>
        </p:nvSpPr>
        <p:spPr>
          <a:xfrm rot="3082134">
            <a:off x="5654020" y="2720323"/>
            <a:ext cx="269132" cy="12094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C4467E-EB35-46FC-80AE-DEF4155030DC}"/>
              </a:ext>
            </a:extLst>
          </p:cNvPr>
          <p:cNvSpPr txBox="1"/>
          <p:nvPr/>
        </p:nvSpPr>
        <p:spPr>
          <a:xfrm>
            <a:off x="7117109" y="2964621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Optimization (ISE-530)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CFA735A-82DC-4954-BE91-02F8F2FF91E5}"/>
              </a:ext>
            </a:extLst>
          </p:cNvPr>
          <p:cNvSpPr/>
          <p:nvPr/>
        </p:nvSpPr>
        <p:spPr>
          <a:xfrm rot="3004122">
            <a:off x="7016644" y="3161431"/>
            <a:ext cx="269132" cy="8145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9DF08-4FBA-4DD8-B0F2-74B75DF41AEF}"/>
              </a:ext>
            </a:extLst>
          </p:cNvPr>
          <p:cNvSpPr txBox="1"/>
          <p:nvPr/>
        </p:nvSpPr>
        <p:spPr>
          <a:xfrm>
            <a:off x="737633" y="1644472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Management (ISE-559)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1B6A5E3-AF08-409F-BB3A-0D7153ECF7CF}"/>
              </a:ext>
            </a:extLst>
          </p:cNvPr>
          <p:cNvSpPr/>
          <p:nvPr/>
        </p:nvSpPr>
        <p:spPr>
          <a:xfrm rot="16986141">
            <a:off x="3024691" y="1556506"/>
            <a:ext cx="269132" cy="1335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02B5-1DF2-4B48-BFCB-E106151B07FE}"/>
              </a:ext>
            </a:extLst>
          </p:cNvPr>
          <p:cNvSpPr txBox="1"/>
          <p:nvPr/>
        </p:nvSpPr>
        <p:spPr>
          <a:xfrm>
            <a:off x="6752540" y="623417"/>
            <a:ext cx="1926800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Mining (ISE-535)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30F1964-C65D-4561-81EE-6E4873D49D7F}"/>
              </a:ext>
            </a:extLst>
          </p:cNvPr>
          <p:cNvSpPr/>
          <p:nvPr/>
        </p:nvSpPr>
        <p:spPr>
          <a:xfrm rot="4261205">
            <a:off x="6791592" y="583053"/>
            <a:ext cx="269132" cy="12094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D5FF0-20FA-4428-939F-EAABA8F9C996}"/>
              </a:ext>
            </a:extLst>
          </p:cNvPr>
          <p:cNvSpPr txBox="1"/>
          <p:nvPr/>
        </p:nvSpPr>
        <p:spPr>
          <a:xfrm>
            <a:off x="453979" y="740817"/>
            <a:ext cx="2198733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Analytics  Consulting (ISE-534)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B01C412-FA84-4A99-AC67-17113DF33759}"/>
              </a:ext>
            </a:extLst>
          </p:cNvPr>
          <p:cNvSpPr/>
          <p:nvPr/>
        </p:nvSpPr>
        <p:spPr>
          <a:xfrm rot="16726280">
            <a:off x="1910676" y="624061"/>
            <a:ext cx="269132" cy="12094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3DE7-26EE-4E66-9356-DD25C8764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06C9-47A4-4CA8-BD9F-E78439B6F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Approach and Grading</a:t>
            </a:r>
          </a:p>
        </p:txBody>
      </p:sp>
    </p:spTree>
    <p:extLst>
      <p:ext uri="{BB962C8B-B14F-4D97-AF65-F5344CB8AC3E}">
        <p14:creationId xmlns:p14="http://schemas.microsoft.com/office/powerpoint/2010/main" val="8153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872E-0E5B-4CB6-BEED-FE816ECC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14EB-60E4-4293-BEBA-44BB2F28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will be organized into eleven primary modules.  Each module will be covered in 1-2 weeks and will include in-class exercises and one graded homework assignment.</a:t>
            </a:r>
          </a:p>
          <a:p>
            <a:pPr lvl="1"/>
            <a:r>
              <a:rPr lang="en-US" dirty="0"/>
              <a:t>For each module, I will identify textbook(s) chapters that I have used as primary resources.  Students are encouraged to review these chapters prior to the corresponding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E2650-75FD-402F-B66F-666AD2EF0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29542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872E-0E5B-4CB6-BEED-FE816ECC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14EB-60E4-4293-BEBA-44BB2F28E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7350" y="1328738"/>
            <a:ext cx="38862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First half – “the linear model”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Introduction to Predictive Analytics and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Preparation and Modeling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Linear Regression Model Definition and Assessment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Linear Model Diagnostics and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Linear Model Selection and Regularization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E9E1A5-533A-4B30-BFD8-1C1AB9C6F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28738"/>
            <a:ext cx="4292600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Second half – “extensions and ML models”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Classification Models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Generalized Linear Models and Poisson Regression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Moving Beyond Linearity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Tree-Based Models and Ensemble Models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Support Vector Machines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E2650-75FD-402F-B66F-666AD2EF0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9555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1FAD-C61F-4B65-A03A-E90A1C63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5314-1D5C-4288-B777-090EE69D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will be uploaded to Blackboard.  Assignments will be posted on Blackboard but will be submitted using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r>
              <a:rPr lang="en-US" dirty="0"/>
              <a:t>Submission process is straightforward:</a:t>
            </a:r>
          </a:p>
          <a:p>
            <a:pPr lvl="1"/>
            <a:r>
              <a:rPr lang="en-US" dirty="0"/>
              <a:t>Only PDF files can be submitted</a:t>
            </a:r>
          </a:p>
          <a:p>
            <a:pPr lvl="1"/>
            <a:r>
              <a:rPr lang="en-US" dirty="0"/>
              <a:t>To prepare your solution for submission:</a:t>
            </a:r>
          </a:p>
          <a:p>
            <a:pPr lvl="2"/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notebook, File -&gt; Download as -&gt; HTML</a:t>
            </a:r>
          </a:p>
          <a:p>
            <a:pPr lvl="2"/>
            <a:r>
              <a:rPr lang="en-US" dirty="0"/>
              <a:t>Open HTML in browser and “print to PDF”</a:t>
            </a:r>
          </a:p>
          <a:p>
            <a:pPr lvl="1"/>
            <a:r>
              <a:rPr lang="en-US" dirty="0"/>
              <a:t>After uploading your solutions PDF file to </a:t>
            </a:r>
            <a:r>
              <a:rPr lang="en-US" dirty="0" err="1"/>
              <a:t>GradeScope</a:t>
            </a:r>
            <a:r>
              <a:rPr lang="en-US" dirty="0"/>
              <a:t>, you will be prompted to map each rubric grading item to a page or pages in your file</a:t>
            </a:r>
          </a:p>
          <a:p>
            <a:pPr lvl="1"/>
            <a:r>
              <a:rPr lang="en-US" dirty="0"/>
              <a:t>A file with instructions is uploaded to Blackboard under this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7EE9-3AB1-4D64-8E3C-84ACE3A68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40154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12CA-B7F7-9C0C-4D24-CB5594C1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1CE9-F360-A15E-69ED-95BBDEC77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homework due date is generally the day of the next class after it is assigned.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GradeScope</a:t>
            </a:r>
            <a:r>
              <a:rPr lang="en-US" dirty="0"/>
              <a:t> for the official due date</a:t>
            </a:r>
          </a:p>
          <a:p>
            <a:r>
              <a:rPr lang="en-US" dirty="0"/>
              <a:t>I will set </a:t>
            </a:r>
            <a:r>
              <a:rPr lang="en-US" dirty="0" err="1"/>
              <a:t>GradeScope</a:t>
            </a:r>
            <a:r>
              <a:rPr lang="en-US" dirty="0"/>
              <a:t> to accept late submissions for two days after the due date</a:t>
            </a:r>
          </a:p>
          <a:p>
            <a:pPr lvl="1"/>
            <a:r>
              <a:rPr lang="en-US" dirty="0"/>
              <a:t>After the late due date, submissions will not be accepted</a:t>
            </a:r>
          </a:p>
          <a:p>
            <a:pPr lvl="1"/>
            <a:r>
              <a:rPr lang="en-US" dirty="0"/>
              <a:t>Students are allowed one “free” late submission.  After that late submissions will be penalized 10 points (out of 100) unless approved by me </a:t>
            </a:r>
            <a:r>
              <a:rPr lang="en-US" i="1" u="sng" dirty="0"/>
              <a:t>in advance</a:t>
            </a:r>
          </a:p>
          <a:p>
            <a:pPr lvl="1"/>
            <a:r>
              <a:rPr lang="en-US" dirty="0"/>
              <a:t>No submissions will be accepted after the late submission due date</a:t>
            </a:r>
          </a:p>
          <a:p>
            <a:r>
              <a:rPr lang="en-US" dirty="0"/>
              <a:t>The lowest homework grade will be dropped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C1B4F-3A11-23F0-7831-FCE229EBC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2329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3DE7-26EE-4E66-9356-DD25C8764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06C9-47A4-4CA8-BD9F-E78439B6F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Introductions and 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10771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6375-C126-6A04-C9E5-5C7BE6E1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54C8-0ABC-CF24-4F61-DAF2A4781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Piazza as our primary communications channel</a:t>
            </a:r>
          </a:p>
          <a:p>
            <a:pPr marL="182880" lvl="1" indent="0" algn="ctr">
              <a:buNone/>
            </a:pPr>
            <a:r>
              <a:rPr lang="en-US" dirty="0">
                <a:hlinkClick r:id="rId2"/>
              </a:rPr>
              <a:t>https://piazza.com/class/l4yk8f5xgy66v5?cid=4#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Please post any questions you have there instead of sending me an email</a:t>
            </a:r>
          </a:p>
          <a:p>
            <a:pPr lvl="1"/>
            <a:r>
              <a:rPr lang="en-US" dirty="0"/>
              <a:t>If your message is only for me, send it as a private message on Piazza</a:t>
            </a:r>
          </a:p>
          <a:p>
            <a:r>
              <a:rPr lang="en-US" dirty="0"/>
              <a:t>Students are strongly encouraged to answer each other’s questions and to help clarify existing questions</a:t>
            </a:r>
          </a:p>
          <a:p>
            <a:pPr lvl="1"/>
            <a:r>
              <a:rPr lang="en-US" dirty="0"/>
              <a:t>This is one way to earn “class engagement” extra credit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AD236-F7A0-3391-5A26-FB39FEFC1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77989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872E-0E5B-4CB6-BEED-FE816ECC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14EB-60E4-4293-BEBA-44BB2F28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dirty="0"/>
              <a:t>Grading will be based on the following components</a:t>
            </a:r>
          </a:p>
          <a:p>
            <a:pPr lvl="1"/>
            <a:r>
              <a:rPr lang="en-US" dirty="0"/>
              <a:t>Homework assignments that primarily consist of Python programming assignments (50%)</a:t>
            </a:r>
          </a:p>
          <a:p>
            <a:pPr lvl="1"/>
            <a:r>
              <a:rPr lang="en-US" dirty="0"/>
              <a:t>In-class mid-term (20%) and final exams (30%) on theory</a:t>
            </a:r>
          </a:p>
          <a:p>
            <a:pPr lvl="1"/>
            <a:endParaRPr lang="en-US" dirty="0"/>
          </a:p>
          <a:p>
            <a:pPr marL="182880" lvl="1" indent="0" algn="ctr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addition, up to 2 points may be added to the overall grade based on “class engagement”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E2650-75FD-402F-B66F-666AD2EF0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8B0F-B634-4314-B9CA-83E40DA2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2717798"/>
            <a:ext cx="56102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AD87-7356-83D0-0C14-027FE7B6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9AA0-EB9B-ECD4-7632-4A28F1ED1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engagement extra credit will be awarded at the discretion of the instructor based on:</a:t>
            </a:r>
          </a:p>
          <a:p>
            <a:pPr lvl="1"/>
            <a:r>
              <a:rPr lang="en-US" dirty="0"/>
              <a:t>Active participation during the lectures (can be done in class or online)</a:t>
            </a:r>
          </a:p>
          <a:p>
            <a:pPr lvl="1"/>
            <a:r>
              <a:rPr lang="en-US" dirty="0"/>
              <a:t>Active online participation in discussions and answering questions on Piazza</a:t>
            </a:r>
          </a:p>
          <a:p>
            <a:r>
              <a:rPr lang="en-US" dirty="0"/>
              <a:t>The mid-term and final exam will be during class time (see detailed class schedule in the syllabus)</a:t>
            </a:r>
          </a:p>
          <a:p>
            <a:pPr lvl="1"/>
            <a:r>
              <a:rPr lang="en-US" dirty="0"/>
              <a:t>The exams are open book and may be taken remotely, but you may not collaborate with other students</a:t>
            </a:r>
          </a:p>
          <a:p>
            <a:r>
              <a:rPr lang="en-US" dirty="0"/>
              <a:t>As noted earlier, the lowest homework grade will be dropped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BCD02-9399-1422-BAC7-9B1D66B58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793A-53E6-42F3-92F6-506D70F9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2F378-E62A-6D7B-9BE2-7E21C9022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“Core”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BA00-203C-4C13-BFF2-F90A423B17F3}"/>
              </a:ext>
            </a:extLst>
          </p:cNvPr>
          <p:cNvSpPr txBox="1"/>
          <p:nvPr/>
        </p:nvSpPr>
        <p:spPr>
          <a:xfrm>
            <a:off x="3463713" y="1189038"/>
            <a:ext cx="5204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We will cover Chapter 1-10 of this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authors have made the book available for free on their website: https://www.statlearning.com/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book uses R for some exercises.  We will be doing similar exercises but using Python.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Additional texts are listed in the syllabus and will be referenced when I use materials from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10ED7-9217-EF24-7D03-17F98471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3" y="1314026"/>
            <a:ext cx="2045447" cy="3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A2F9-C382-4058-86E2-C6CB08E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2877A-9052-4A74-B777-D594995F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Instructor</a:t>
            </a:r>
          </a:p>
          <a:p>
            <a:r>
              <a:rPr lang="en-US" dirty="0"/>
              <a:t>In person:  Monday/Thursday 3:00PM – 4:00PM (OHE 310u)</a:t>
            </a:r>
          </a:p>
          <a:p>
            <a:pPr lvl="1"/>
            <a:r>
              <a:rPr lang="en-US" dirty="0"/>
              <a:t>If you would like to join by Zoom, please let me know in advance.  I will do my best to connect with you and answer your questions, but I will give priority to students who are in the office</a:t>
            </a:r>
          </a:p>
          <a:p>
            <a:pPr lvl="1"/>
            <a:r>
              <a:rPr lang="en-US" dirty="0"/>
              <a:t>I am open to scheduling Zoom office hour times by appointment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</a:t>
            </a:r>
          </a:p>
          <a:p>
            <a:r>
              <a:rPr lang="en-US" dirty="0"/>
              <a:t>To be announced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Please check Piazza for any changes to these times!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C9D7F-D48B-4FDC-ABEF-E98C44F6D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E7A7F7-273B-364B-8D20-968CFB3A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Class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C98BF-F04E-1C7D-BF28-BE67284947DA}"/>
              </a:ext>
            </a:extLst>
          </p:cNvPr>
          <p:cNvSpPr txBox="1"/>
          <p:nvPr/>
        </p:nvSpPr>
        <p:spPr>
          <a:xfrm>
            <a:off x="5257800" y="818932"/>
            <a:ext cx="35115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Notes: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This schedule will almost certainly have to get adjusted as we move through the course.  A current version of it will always be posted on Piazza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schedule in the syllabus will not be updated throughout the semester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assignment due dates here are not official.  The official due dates will always be viewable on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GradeScope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B1F55C-B4F9-EC01-0EEA-D60AD12D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3" y="939799"/>
            <a:ext cx="4350657" cy="40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C5024D-6369-49E1-909D-473F5B35B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B05D-C3EE-4D56-B71F-0AD6FDECA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16690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0511DB-2369-4991-9685-2C86A3059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6885" y="990916"/>
            <a:ext cx="3886200" cy="401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Other analytical tools:</a:t>
            </a:r>
          </a:p>
          <a:p>
            <a:r>
              <a:rPr lang="en-US" sz="1900" dirty="0"/>
              <a:t>SAS </a:t>
            </a:r>
          </a:p>
          <a:p>
            <a:r>
              <a:rPr lang="en-US" sz="1900" dirty="0" err="1"/>
              <a:t>Matlab</a:t>
            </a:r>
            <a:endParaRPr lang="en-US" sz="1900" dirty="0"/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/>
              <a:t>Integrated data science platforms</a:t>
            </a:r>
          </a:p>
          <a:p>
            <a:r>
              <a:rPr lang="en-US" sz="1900" dirty="0"/>
              <a:t>SAS Viya (ISE-543)</a:t>
            </a:r>
          </a:p>
          <a:p>
            <a:r>
              <a:rPr lang="en-US" sz="1900" dirty="0"/>
              <a:t>IBM Watson Studio</a:t>
            </a:r>
          </a:p>
          <a:p>
            <a:r>
              <a:rPr lang="en-US" sz="1900" dirty="0"/>
              <a:t>Databricks</a:t>
            </a:r>
          </a:p>
          <a:p>
            <a:r>
              <a:rPr lang="en-US" sz="1900" dirty="0"/>
              <a:t>Tibco</a:t>
            </a:r>
          </a:p>
          <a:p>
            <a:r>
              <a:rPr lang="en-US" sz="1900" dirty="0"/>
              <a:t>Dataiku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4FC891-C62D-4FC2-BE7D-2E7783AFB77E}"/>
              </a:ext>
            </a:extLst>
          </p:cNvPr>
          <p:cNvSpPr/>
          <p:nvPr/>
        </p:nvSpPr>
        <p:spPr>
          <a:xfrm>
            <a:off x="560915" y="1574484"/>
            <a:ext cx="2840566" cy="3619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3E4D95-F2F5-4BE3-B31F-B62892A88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184" y="990916"/>
            <a:ext cx="3886200" cy="37398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Mandatory:</a:t>
            </a:r>
          </a:p>
          <a:p>
            <a:r>
              <a:rPr lang="en-US" dirty="0"/>
              <a:t>SQL (ISE-559)</a:t>
            </a:r>
          </a:p>
          <a:p>
            <a:r>
              <a:rPr lang="en-US" dirty="0"/>
              <a:t>Python/Pandas (ISE-529)</a:t>
            </a:r>
          </a:p>
          <a:p>
            <a:r>
              <a:rPr lang="en-US" dirty="0"/>
              <a:t>R/</a:t>
            </a:r>
            <a:r>
              <a:rPr lang="en-US" dirty="0" err="1"/>
              <a:t>Tidyverse</a:t>
            </a:r>
            <a:r>
              <a:rPr lang="en-US" dirty="0"/>
              <a:t> (ISE-535)</a:t>
            </a:r>
          </a:p>
          <a:p>
            <a:r>
              <a:rPr lang="en-US" dirty="0"/>
              <a:t>Data modeling (ISE-559)</a:t>
            </a:r>
          </a:p>
          <a:p>
            <a:r>
              <a:rPr lang="en-US" dirty="0"/>
              <a:t>Excel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BI/Dashboarding</a:t>
            </a:r>
          </a:p>
          <a:p>
            <a:r>
              <a:rPr lang="en-US" dirty="0"/>
              <a:t>Tableau</a:t>
            </a:r>
          </a:p>
          <a:p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SAS Visual Analytics (ISE-543)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39422-4414-48B8-83FC-B86A82C1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Tools of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968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D665C-8746-4521-AAC0-66A5CED6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F6FD8-EBEC-4510-BFF0-2B3D5F0D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Python basics</a:t>
            </a:r>
          </a:p>
          <a:p>
            <a:pPr lvl="1"/>
            <a:r>
              <a:rPr lang="en-US" dirty="0"/>
              <a:t>Control flow</a:t>
            </a:r>
          </a:p>
          <a:p>
            <a:pPr lvl="1"/>
            <a:r>
              <a:rPr lang="en-US" dirty="0"/>
              <a:t>Data structures and sequences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Libraries</a:t>
            </a:r>
          </a:p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Reading data from files</a:t>
            </a:r>
          </a:p>
          <a:p>
            <a:r>
              <a:rPr lang="en-US" dirty="0"/>
              <a:t>Plotting with </a:t>
            </a:r>
            <a:r>
              <a:rPr lang="en-US" dirty="0" err="1"/>
              <a:t>Matplolib</a:t>
            </a:r>
            <a:r>
              <a:rPr lang="en-US" dirty="0"/>
              <a:t> and Seaborn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35A5A0-03CE-4CA7-8D46-7B521BCF6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1274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2F1F-173D-68C8-2868-149299D5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B672-C68A-EF3E-71EC-CEE73533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First, sign up for your free account:</a:t>
            </a:r>
            <a:endParaRPr lang="en-US" dirty="0">
              <a:hlinkClick r:id="rId2"/>
            </a:endParaRPr>
          </a:p>
          <a:p>
            <a:pPr marL="182880" lvl="1" indent="0">
              <a:buNone/>
            </a:pPr>
            <a:r>
              <a:rPr lang="en-US" dirty="0" err="1">
                <a:hlinkClick r:id="rId2"/>
              </a:rPr>
              <a:t>Datacamp</a:t>
            </a:r>
            <a:r>
              <a:rPr lang="en-US" dirty="0">
                <a:hlinkClick r:id="rId2"/>
              </a:rPr>
              <a:t> signup link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Once you have done that, I would recommend that you consider the following tutorials (depending on your skill levels):</a:t>
            </a:r>
          </a:p>
          <a:p>
            <a:pPr marL="182880" lvl="1" indent="0">
              <a:buNone/>
            </a:pPr>
            <a:r>
              <a:rPr lang="en-US" dirty="0">
                <a:hlinkClick r:id="rId3"/>
              </a:rPr>
              <a:t>Introduction to Python</a:t>
            </a:r>
            <a:r>
              <a:rPr lang="en-US" dirty="0"/>
              <a:t> </a:t>
            </a:r>
          </a:p>
          <a:p>
            <a:pPr marL="182880" lvl="1" indent="0">
              <a:buNone/>
            </a:pPr>
            <a:r>
              <a:rPr lang="en-US" dirty="0">
                <a:hlinkClick r:id="rId4"/>
              </a:rPr>
              <a:t>Introduction to Data Science in Python</a:t>
            </a:r>
            <a:r>
              <a:rPr lang="en-US" dirty="0"/>
              <a:t> - Parts 1 and 2</a:t>
            </a:r>
          </a:p>
          <a:p>
            <a:pPr marL="182880" lvl="1" indent="0">
              <a:buNone/>
            </a:pPr>
            <a:r>
              <a:rPr lang="en-US" dirty="0">
                <a:hlinkClick r:id="rId5"/>
              </a:rPr>
              <a:t>Data Manipulation with Pandas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E5772-B687-82F6-DE91-8F60291B7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Optional Learning Material</a:t>
            </a:r>
          </a:p>
        </p:txBody>
      </p:sp>
    </p:spTree>
    <p:extLst>
      <p:ext uri="{BB962C8B-B14F-4D97-AF65-F5344CB8AC3E}">
        <p14:creationId xmlns:p14="http://schemas.microsoft.com/office/powerpoint/2010/main" val="58289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DEB691-B61F-4EEC-82F1-565EC5C3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7FADC-C1AC-40EB-9866-1FA072C6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089818"/>
            <a:ext cx="7886700" cy="3830637"/>
          </a:xfrm>
        </p:spPr>
        <p:txBody>
          <a:bodyPr>
            <a:normAutofit/>
          </a:bodyPr>
          <a:lstStyle/>
          <a:p>
            <a:r>
              <a:rPr lang="en-US" dirty="0"/>
              <a:t>Develop an advanced level or proficiency with the primary classes of predictive modeling used by data scientists.</a:t>
            </a:r>
          </a:p>
          <a:p>
            <a:r>
              <a:rPr lang="en-US" dirty="0"/>
              <a:t>Develop skills in using the Python programming environment and the primary packages and tools currently used by data scientists.</a:t>
            </a:r>
          </a:p>
          <a:p>
            <a:r>
              <a:rPr lang="en-US" dirty="0"/>
              <a:t>Understand key concepts for measuring the performance of analytical models and key techniques for enhancing their performance.</a:t>
            </a:r>
          </a:p>
        </p:txBody>
      </p:sp>
    </p:spTree>
    <p:extLst>
      <p:ext uri="{BB962C8B-B14F-4D97-AF65-F5344CB8AC3E}">
        <p14:creationId xmlns:p14="http://schemas.microsoft.com/office/powerpoint/2010/main" val="9966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3DE7-26EE-4E66-9356-DD25C8764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06C9-47A4-4CA8-BD9F-E78439B6F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Python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906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5E5B0-B19F-48A0-A9B5-65811D2D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0845A3-19C2-419B-8721-27A09C17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Python, </a:t>
            </a:r>
            <a:r>
              <a:rPr lang="en-US" dirty="0" err="1"/>
              <a:t>Jupyter</a:t>
            </a:r>
            <a:r>
              <a:rPr lang="en-US" dirty="0"/>
              <a:t> Notebook, and the core data science libraries</a:t>
            </a:r>
          </a:p>
          <a:p>
            <a:r>
              <a:rPr lang="en-US" dirty="0"/>
              <a:t>Language Basics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MatplotLib</a:t>
            </a:r>
            <a:endParaRPr lang="en-US" dirty="0"/>
          </a:p>
          <a:p>
            <a:r>
              <a:rPr lang="en-US" dirty="0"/>
              <a:t>Loading Data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1B78F-04E4-458A-9826-DD4182D57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1F1DC6-271C-4F18-8861-335D158D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0AC955-0998-431E-92FC-7CF2BC3D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programming language developed by Guido van Rossum in the early 1990s</a:t>
            </a:r>
          </a:p>
          <a:p>
            <a:r>
              <a:rPr lang="en-US" dirty="0"/>
              <a:t>Named after Monty Python</a:t>
            </a:r>
          </a:p>
          <a:p>
            <a:r>
              <a:rPr lang="en-US" dirty="0"/>
              <a:t>Interpreted language (as opposed to compiled)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5A6B6C-7758-4C50-94D8-55876468F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5F60-AFE0-47AC-89D3-2D7A3E30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or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0DECC-517C-4FA2-9A50-668A1600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languages are used extensively by data scientists </a:t>
            </a:r>
          </a:p>
          <a:p>
            <a:r>
              <a:rPr lang="en-US" dirty="0"/>
              <a:t>Both include a large number of libraries for data analytics, data visualization, machine learning, web scraping, text analytics, and deep learning</a:t>
            </a:r>
          </a:p>
          <a:p>
            <a:r>
              <a:rPr lang="en-US" dirty="0"/>
              <a:t>R is focused heavily on statistical learning/data analysis.</a:t>
            </a:r>
          </a:p>
          <a:p>
            <a:r>
              <a:rPr lang="en-US" dirty="0"/>
              <a:t>Python is a more general-purpose language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We will focus on using Python as data science tool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FEB09-8083-48F3-93A8-B4910171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965D-485F-462F-A986-1D96F52B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A3CA-D298-4DDA-B90D-B2097AD4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collection of</a:t>
            </a:r>
          </a:p>
          <a:p>
            <a:r>
              <a:rPr lang="en-US" dirty="0"/>
              <a:t>Python language (currently version 3.9)</a:t>
            </a:r>
          </a:p>
          <a:p>
            <a:r>
              <a:rPr lang="en-US" dirty="0"/>
              <a:t>Integrated development environments (IDEs - we will use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Libraries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Anaconda distribution bundle contains everything needed for typical data science uses.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FA041-D587-4FD5-8BE4-680A9035E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EF16-3C5A-4595-9615-69980AA5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Jupyter</a:t>
            </a:r>
            <a:r>
              <a:rPr lang="en-US" dirty="0"/>
              <a:t> Notebook?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803DE-6FC2-408F-AD83-AF8F0519F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Science IDE</a:t>
            </a:r>
          </a:p>
          <a:p>
            <a:r>
              <a:rPr lang="en-US" dirty="0"/>
              <a:t>Data-centric</a:t>
            </a:r>
          </a:p>
          <a:p>
            <a:r>
              <a:rPr lang="en-US" dirty="0"/>
              <a:t>Interactivity, visualizations, variable explorer</a:t>
            </a:r>
          </a:p>
          <a:p>
            <a:r>
              <a:rPr lang="en-US" dirty="0"/>
              <a:t>Less code complexity, scripts</a:t>
            </a:r>
          </a:p>
          <a:p>
            <a:r>
              <a:rPr lang="en-US" dirty="0"/>
              <a:t>Integration with data sources</a:t>
            </a:r>
          </a:p>
          <a:p>
            <a:r>
              <a:rPr lang="en-US" dirty="0"/>
              <a:t>Models and narratives/storytelling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EF903-F722-4E04-8E0C-0755C8617D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Developer IDE</a:t>
            </a:r>
          </a:p>
          <a:p>
            <a:r>
              <a:rPr lang="en-US" dirty="0"/>
              <a:t>Code-centric</a:t>
            </a:r>
          </a:p>
          <a:p>
            <a:r>
              <a:rPr lang="en-US" dirty="0"/>
              <a:t>Classes, debugging, profiling</a:t>
            </a:r>
          </a:p>
          <a:p>
            <a:r>
              <a:rPr lang="en-US" dirty="0"/>
              <a:t>More complex code, programs</a:t>
            </a:r>
          </a:p>
          <a:p>
            <a:r>
              <a:rPr lang="en-US" dirty="0"/>
              <a:t>Integration with git, build tools, compilers</a:t>
            </a:r>
          </a:p>
          <a:p>
            <a:r>
              <a:rPr lang="en-US" dirty="0"/>
              <a:t>Tools and libraries/functionality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3E890-D183-4BFC-8565-65C59192B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Science IDEs vs Developer IDEs</a:t>
            </a:r>
          </a:p>
        </p:txBody>
      </p:sp>
    </p:spTree>
    <p:extLst>
      <p:ext uri="{BB962C8B-B14F-4D97-AF65-F5344CB8AC3E}">
        <p14:creationId xmlns:p14="http://schemas.microsoft.com/office/powerpoint/2010/main" val="292240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4DD-5372-4550-964A-CC7DF4BF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953C1-6636-42AD-B55D-46ADA285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Science IDEs</a:t>
            </a:r>
          </a:p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Spyder</a:t>
            </a:r>
          </a:p>
          <a:p>
            <a:r>
              <a:rPr lang="en-US" dirty="0"/>
              <a:t>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A8075-30C5-43F2-97A5-860BB4C56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Developer IDEs</a:t>
            </a:r>
          </a:p>
          <a:p>
            <a:r>
              <a:rPr lang="en-US" dirty="0"/>
              <a:t>PyCharm</a:t>
            </a:r>
          </a:p>
          <a:p>
            <a:r>
              <a:rPr lang="en-US" dirty="0" err="1"/>
              <a:t>Pydev</a:t>
            </a:r>
            <a:endParaRPr lang="en-US" dirty="0"/>
          </a:p>
          <a:p>
            <a:r>
              <a:rPr lang="en-US" dirty="0"/>
              <a:t>Wing IDE</a:t>
            </a:r>
          </a:p>
          <a:p>
            <a:r>
              <a:rPr lang="en-US" dirty="0"/>
              <a:t>Sublime text</a:t>
            </a:r>
          </a:p>
          <a:p>
            <a:r>
              <a:rPr lang="en-US" dirty="0"/>
              <a:t>Visual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935B0-2753-4671-ABF1-B7BCF43F4E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59C2-5E5B-4377-9A42-D9CEF413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Python and </a:t>
            </a:r>
            <a:r>
              <a:rPr lang="en-US" dirty="0" err="1"/>
              <a:t>Jupyter</a:t>
            </a:r>
            <a:r>
              <a:rPr lang="en-US" dirty="0"/>
              <a:t> Notebook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8D547-638D-4E14-AC88-CDAF6456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www.anaconda.com</a:t>
            </a:r>
            <a:endParaRPr lang="en-US" dirty="0"/>
          </a:p>
          <a:p>
            <a:pPr lvl="1"/>
            <a:r>
              <a:rPr lang="en-US" dirty="0"/>
              <a:t>“Get Started”</a:t>
            </a:r>
          </a:p>
          <a:p>
            <a:pPr lvl="1"/>
            <a:r>
              <a:rPr lang="en-US" dirty="0"/>
              <a:t>“Download Anaconda Installers”</a:t>
            </a:r>
          </a:p>
          <a:p>
            <a:pPr lvl="1"/>
            <a:r>
              <a:rPr lang="en-US" dirty="0"/>
              <a:t>Select the appropriate operating system for your use</a:t>
            </a:r>
          </a:p>
          <a:p>
            <a:pPr lvl="1"/>
            <a:endParaRPr lang="en-US" dirty="0"/>
          </a:p>
          <a:p>
            <a:r>
              <a:rPr lang="en-US" dirty="0"/>
              <a:t>Executing the </a:t>
            </a:r>
            <a:r>
              <a:rPr lang="en-US" dirty="0" err="1"/>
              <a:t>Jupyter</a:t>
            </a:r>
            <a:r>
              <a:rPr lang="en-US" dirty="0"/>
              <a:t> Notebook program opens the IDE in a browser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4493D-5799-47BF-AE59-C4A6623E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673D-2338-4C4D-B514-2B0C1937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6076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Started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8207A1-11FB-4152-8D0F-D87E65964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44430"/>
            <a:ext cx="7886700" cy="4572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EEC7F-88EF-4D7A-B2FF-E4BE2C72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834575"/>
            <a:ext cx="6794500" cy="3202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737B4-023A-49BA-A185-816EE3A579AA}"/>
              </a:ext>
            </a:extLst>
          </p:cNvPr>
          <p:cNvSpPr txBox="1"/>
          <p:nvPr/>
        </p:nvSpPr>
        <p:spPr>
          <a:xfrm>
            <a:off x="84137" y="1114791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Navigate to the folder you want as your working area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E8F66C-C42C-4BE8-871A-5AF3D2E81CA4}"/>
              </a:ext>
            </a:extLst>
          </p:cNvPr>
          <p:cNvCxnSpPr>
            <a:cxnSpLocks/>
          </p:cNvCxnSpPr>
          <p:nvPr/>
        </p:nvCxnSpPr>
        <p:spPr>
          <a:xfrm>
            <a:off x="1079500" y="1814604"/>
            <a:ext cx="1117600" cy="109832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C695FC-303C-43D0-9A88-E321413BE03E}"/>
              </a:ext>
            </a:extLst>
          </p:cNvPr>
          <p:cNvSpPr txBox="1"/>
          <p:nvPr/>
        </p:nvSpPr>
        <p:spPr>
          <a:xfrm>
            <a:off x="6905625" y="1168273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Create a new notebook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D58CBB-6C96-4D49-BF40-5E221E69D9C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023100" y="1445272"/>
            <a:ext cx="725488" cy="1335107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D6E620A-4EE4-4EAA-961C-9D2A58EF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890599"/>
            <a:ext cx="4889500" cy="1556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73582-13D8-4A4B-9EFF-74B4040C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Started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7721D-F10C-458E-85C8-D3133A818DCF}"/>
              </a:ext>
            </a:extLst>
          </p:cNvPr>
          <p:cNvSpPr txBox="1"/>
          <p:nvPr/>
        </p:nvSpPr>
        <p:spPr>
          <a:xfrm>
            <a:off x="755650" y="894246"/>
            <a:ext cx="168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A notebook consists of a collection of cells which are either code  cells or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Markdown cells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1A58A-86F0-4A12-B6D6-89CC927802D3}"/>
              </a:ext>
            </a:extLst>
          </p:cNvPr>
          <p:cNvSpPr txBox="1"/>
          <p:nvPr/>
        </p:nvSpPr>
        <p:spPr>
          <a:xfrm>
            <a:off x="3529012" y="3730718"/>
            <a:ext cx="321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Execute the code in the cell (also can be done by hitting control-Enter)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4AAA72-E3E7-4838-A9EA-1C95FB32834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314450" y="2668853"/>
            <a:ext cx="1390650" cy="32749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D8E1B9-ECDB-4A3B-95A1-930DF0DD27CE}"/>
              </a:ext>
            </a:extLst>
          </p:cNvPr>
          <p:cNvSpPr txBox="1"/>
          <p:nvPr/>
        </p:nvSpPr>
        <p:spPr>
          <a:xfrm>
            <a:off x="684212" y="3084387"/>
            <a:ext cx="229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Keyboard input modes: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Edit mode (green ribbon)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Command mode (blue ribbon)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DF13AC-EF0E-4DEF-B622-26FFD7B66EB3}"/>
              </a:ext>
            </a:extLst>
          </p:cNvPr>
          <p:cNvCxnSpPr>
            <a:cxnSpLocks/>
          </p:cNvCxnSpPr>
          <p:nvPr/>
        </p:nvCxnSpPr>
        <p:spPr>
          <a:xfrm flipH="1" flipV="1">
            <a:off x="3211512" y="3131712"/>
            <a:ext cx="560388" cy="599006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9AE078-9E7D-4FC9-92D3-4D246A68D768}"/>
              </a:ext>
            </a:extLst>
          </p:cNvPr>
          <p:cNvSpPr txBox="1"/>
          <p:nvPr/>
        </p:nvSpPr>
        <p:spPr>
          <a:xfrm>
            <a:off x="4002881" y="1028429"/>
            <a:ext cx="229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Run all the cells in the notebook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A4302D-5C9A-4A52-B02A-92713CEE5D87}"/>
              </a:ext>
            </a:extLst>
          </p:cNvPr>
          <p:cNvCxnSpPr>
            <a:cxnSpLocks/>
          </p:cNvCxnSpPr>
          <p:nvPr/>
        </p:nvCxnSpPr>
        <p:spPr>
          <a:xfrm flipH="1">
            <a:off x="3815556" y="1284710"/>
            <a:ext cx="508794" cy="948885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C0ABCC-B73F-4513-A30C-5B41343EC6C7}"/>
              </a:ext>
            </a:extLst>
          </p:cNvPr>
          <p:cNvSpPr txBox="1"/>
          <p:nvPr/>
        </p:nvSpPr>
        <p:spPr>
          <a:xfrm>
            <a:off x="681831" y="4221278"/>
            <a:ext cx="7780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Notebook Markdown Guides: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+mj-lt"/>
                <a:hlinkClick r:id="rId3"/>
              </a:rPr>
              <a:t>https://medium.com/analytics-vidhya/the-ultimate-markdown-guide-for-jupyter-notebook-d5e5abf728fd</a:t>
            </a:r>
            <a:br>
              <a:rPr lang="en-US" sz="1400" dirty="0">
                <a:solidFill>
                  <a:schemeClr val="bg1"/>
                </a:solidFill>
                <a:latin typeface="+mj-lt"/>
              </a:rPr>
            </a:br>
            <a:r>
              <a:rPr lang="en-US" sz="1400" dirty="0">
                <a:solidFill>
                  <a:schemeClr val="bg1"/>
                </a:solidFill>
                <a:latin typeface="+mj-lt"/>
                <a:hlinkClick r:id="rId4"/>
              </a:rPr>
              <a:t>https://www.ibm.com/docs/en/watson-studio-local/1.2.3?topic=notebooks-markdown-jupyter-cheatsheet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5EC831-E346-4A77-A128-071B35BCD41C}"/>
              </a:ext>
            </a:extLst>
          </p:cNvPr>
          <p:cNvSpPr txBox="1"/>
          <p:nvPr/>
        </p:nvSpPr>
        <p:spPr>
          <a:xfrm>
            <a:off x="4669633" y="1318372"/>
            <a:ext cx="229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Specify the type of cell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2D71A9-9FC4-4FA9-88CF-BCA6BD6572A5}"/>
              </a:ext>
            </a:extLst>
          </p:cNvPr>
          <p:cNvCxnSpPr>
            <a:cxnSpLocks/>
          </p:cNvCxnSpPr>
          <p:nvPr/>
        </p:nvCxnSpPr>
        <p:spPr>
          <a:xfrm flipH="1">
            <a:off x="4514058" y="1631404"/>
            <a:ext cx="330994" cy="626608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0" grpId="0"/>
      <p:bldP spid="31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FEA4-3012-4744-9BCD-99C2BB92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737F8-CF75-4B26-BC8A-1058AF68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the formal course objectives, another goal is to prepare students for success in their careers in the analytics field.  This includes:</a:t>
            </a:r>
          </a:p>
          <a:p>
            <a:pPr lvl="1"/>
            <a:r>
              <a:rPr lang="en-US" dirty="0"/>
              <a:t>Preparing for the job search that many will be undertaking as the program draws towards completion</a:t>
            </a:r>
          </a:p>
          <a:p>
            <a:pPr lvl="1"/>
            <a:r>
              <a:rPr lang="en-US" dirty="0"/>
              <a:t>Learning about the tools that are commonly used in corporate settings</a:t>
            </a:r>
          </a:p>
          <a:p>
            <a:pPr lvl="1"/>
            <a:r>
              <a:rPr lang="en-US" dirty="0"/>
              <a:t>Getting experience in preparing and presenting reports in a manner that is transferrable to corporate settings</a:t>
            </a:r>
          </a:p>
          <a:p>
            <a:pPr lvl="1"/>
            <a:r>
              <a:rPr lang="en-US" dirty="0"/>
              <a:t>Developing a literacy in the classic papers and concepts in the field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EACCD-F739-41E4-93B1-BE7AB0492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1C25-3130-4ECA-9B27-864F4F71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EB736-5B83-48CE-8FFF-F945F1514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D8A76-B9B1-4114-9989-628FB95F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80457"/>
            <a:ext cx="8223250" cy="1272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C6AC6-F437-415B-8E4D-B55BCA13C11B}"/>
              </a:ext>
            </a:extLst>
          </p:cNvPr>
          <p:cNvSpPr txBox="1"/>
          <p:nvPr/>
        </p:nvSpPr>
        <p:spPr>
          <a:xfrm>
            <a:off x="533400" y="138509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Python is an “interpreted” language, meaning that you can type a Python command (or string of commands) and get an immediate result:</a:t>
            </a:r>
          </a:p>
        </p:txBody>
      </p:sp>
    </p:spTree>
    <p:extLst>
      <p:ext uri="{BB962C8B-B14F-4D97-AF65-F5344CB8AC3E}">
        <p14:creationId xmlns:p14="http://schemas.microsoft.com/office/powerpoint/2010/main" val="303636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CC68-F5DB-4F02-A66A-6C4A4462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9719-2DAB-40B4-ABA2-2180BECE1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(default for numbers)</a:t>
            </a:r>
          </a:p>
          <a:p>
            <a:r>
              <a:rPr lang="en-US" dirty="0"/>
              <a:t>Floats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Specified with “” or ‘’:  “</a:t>
            </a:r>
            <a:r>
              <a:rPr lang="en-US" dirty="0" err="1"/>
              <a:t>abc</a:t>
            </a:r>
            <a:r>
              <a:rPr lang="en-US" dirty="0"/>
              <a:t>” = ‘</a:t>
            </a:r>
            <a:r>
              <a:rPr lang="en-US" dirty="0" err="1"/>
              <a:t>abc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Unmatched can occur within string:  “matt’s”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2BC37-77A9-414A-8336-3649C2B4D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E4BF-986B-44F1-A134-4349337D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F5207-7A7A-4A94-A586-8A4085D0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Whitespace is meaningful in Python!</a:t>
            </a:r>
          </a:p>
          <a:p>
            <a:pPr lvl="1"/>
            <a:r>
              <a:rPr lang="en-US" dirty="0"/>
              <a:t>Especially indentations and placement of newlines</a:t>
            </a:r>
          </a:p>
          <a:p>
            <a:r>
              <a:rPr lang="en-US" dirty="0"/>
              <a:t>Use a newline to end a line of code</a:t>
            </a:r>
          </a:p>
          <a:p>
            <a:pPr lvl="1"/>
            <a:r>
              <a:rPr lang="en-US" dirty="0"/>
              <a:t>Use \  when you want to continue a Python commandment onto a new line</a:t>
            </a:r>
          </a:p>
          <a:p>
            <a:r>
              <a:rPr lang="en-US" dirty="0"/>
              <a:t>No braces {} to mark blocks of code in Python</a:t>
            </a:r>
          </a:p>
          <a:p>
            <a:pPr lvl="1"/>
            <a:r>
              <a:rPr lang="en-US" dirty="0"/>
              <a:t>Use consistent indentation instead</a:t>
            </a:r>
          </a:p>
          <a:p>
            <a:pPr lvl="1"/>
            <a:r>
              <a:rPr lang="en-US" dirty="0"/>
              <a:t>First line with more indentation starts a nested block</a:t>
            </a:r>
          </a:p>
          <a:p>
            <a:pPr lvl="1"/>
            <a:r>
              <a:rPr lang="en-US" dirty="0"/>
              <a:t>First line with less indentation is outside of the block</a:t>
            </a:r>
          </a:p>
          <a:p>
            <a:r>
              <a:rPr lang="en-US" dirty="0"/>
              <a:t>Often a colon appears at the start of a new block (e.g., for function definitions)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61D4D-E9B4-461A-8D0E-303C8C6BF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DEB3-DA53-45F3-B82D-68A4C2DC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D2EB-F8F2-40ED-956E-9E015DF0F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comments with # - the rest of the line is ignored</a:t>
            </a:r>
          </a:p>
          <a:p>
            <a:r>
              <a:rPr lang="en-US" dirty="0"/>
              <a:t>Can optionally include a “documentation string” as the first line of any new function you define (recommended):</a:t>
            </a:r>
          </a:p>
          <a:p>
            <a:pPr marL="365760" lvl="2" indent="0">
              <a:buNone/>
            </a:pPr>
            <a:r>
              <a:rPr lang="en-US" dirty="0"/>
              <a:t>def </a:t>
            </a:r>
            <a:r>
              <a:rPr lang="en-US" dirty="0" err="1"/>
              <a:t>my_function</a:t>
            </a:r>
            <a:r>
              <a:rPr lang="en-US" dirty="0"/>
              <a:t> (</a:t>
            </a:r>
            <a:r>
              <a:rPr lang="en-US" dirty="0" err="1"/>
              <a:t>x,y</a:t>
            </a:r>
            <a:r>
              <a:rPr lang="en-US" dirty="0"/>
              <a:t>):</a:t>
            </a:r>
          </a:p>
          <a:p>
            <a:pPr marL="365760" lvl="2" indent="0">
              <a:buNone/>
            </a:pPr>
            <a:r>
              <a:rPr lang="en-US" dirty="0"/>
              <a:t>	“””</a:t>
            </a:r>
            <a:r>
              <a:rPr lang="en-US" dirty="0" err="1"/>
              <a:t>Docuentation</a:t>
            </a:r>
            <a:r>
              <a:rPr lang="en-US" dirty="0"/>
              <a:t> string goes here”””</a:t>
            </a:r>
            <a:br>
              <a:rPr lang="en-US" dirty="0"/>
            </a:br>
            <a:r>
              <a:rPr lang="en-US" dirty="0"/>
              <a:t>	# Code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C8369-EA00-4858-9DAF-13B085D55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F1F8-6CFA-4B86-A1F3-BD3C1A49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B6329-252A-47B9-87EF-7EFE19D25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52"/>
          <a:stretch/>
        </p:blipFill>
        <p:spPr>
          <a:xfrm>
            <a:off x="107950" y="916231"/>
            <a:ext cx="2959100" cy="1325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5E85A-A274-42A3-9CEC-70348E999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67"/>
          <a:stretch/>
        </p:blipFill>
        <p:spPr>
          <a:xfrm>
            <a:off x="91759" y="3110270"/>
            <a:ext cx="2975291" cy="13855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D10ED9-3B7B-4A0B-AE3C-458EE5CA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450" y="939998"/>
            <a:ext cx="5676900" cy="3263504"/>
          </a:xfrm>
        </p:spPr>
        <p:txBody>
          <a:bodyPr>
            <a:normAutofit/>
          </a:bodyPr>
          <a:lstStyle/>
          <a:p>
            <a:r>
              <a:rPr lang="en-US" sz="1800" dirty="0"/>
              <a:t>Comment text </a:t>
            </a:r>
            <a:r>
              <a:rPr lang="en-US" sz="1800" dirty="0" err="1"/>
              <a:t>preceeded</a:t>
            </a:r>
            <a:r>
              <a:rPr lang="en-US" sz="1800" dirty="0"/>
              <a:t> by a # is ignored</a:t>
            </a:r>
          </a:p>
          <a:p>
            <a:r>
              <a:rPr lang="en-US" sz="1800" dirty="0"/>
              <a:t>The first assignment to a variable creates it</a:t>
            </a:r>
          </a:p>
          <a:p>
            <a:r>
              <a:rPr lang="en-US" sz="1800" dirty="0"/>
              <a:t>Assignment uses =, comparison uses ==</a:t>
            </a:r>
          </a:p>
          <a:p>
            <a:r>
              <a:rPr lang="en-US" sz="1800" dirty="0"/>
              <a:t>Indentation and white space matter to the meaning of the code!</a:t>
            </a:r>
          </a:p>
          <a:p>
            <a:r>
              <a:rPr lang="en-US" sz="1800" dirty="0"/>
              <a:t>For numbers + - * / % are as expected</a:t>
            </a:r>
          </a:p>
          <a:p>
            <a:r>
              <a:rPr lang="en-US" sz="1800" dirty="0"/>
              <a:t>Logical operators are words (and, or, not) and not symbols</a:t>
            </a:r>
          </a:p>
          <a:p>
            <a:r>
              <a:rPr lang="en-US" sz="1800" dirty="0"/>
              <a:t>Simple printing can be done with print()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AF9248-09DE-43BB-84A7-70D48A874265}"/>
              </a:ext>
            </a:extLst>
          </p:cNvPr>
          <p:cNvSpPr/>
          <p:nvPr/>
        </p:nvSpPr>
        <p:spPr>
          <a:xfrm>
            <a:off x="1314450" y="1516579"/>
            <a:ext cx="622300" cy="234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106F4D-A12B-4BD0-9E63-08F96C0A2995}"/>
              </a:ext>
            </a:extLst>
          </p:cNvPr>
          <p:cNvSpPr/>
          <p:nvPr/>
        </p:nvSpPr>
        <p:spPr>
          <a:xfrm>
            <a:off x="838200" y="1516579"/>
            <a:ext cx="120650" cy="234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3CDB13-51A8-472D-8D1C-68539912087E}"/>
              </a:ext>
            </a:extLst>
          </p:cNvPr>
          <p:cNvSpPr/>
          <p:nvPr/>
        </p:nvSpPr>
        <p:spPr>
          <a:xfrm>
            <a:off x="1498600" y="1803400"/>
            <a:ext cx="133350" cy="69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6C9008-2978-472A-8FB9-0E2FAF1A3A4C}"/>
              </a:ext>
            </a:extLst>
          </p:cNvPr>
          <p:cNvSpPr/>
          <p:nvPr/>
        </p:nvSpPr>
        <p:spPr>
          <a:xfrm>
            <a:off x="727074" y="2108199"/>
            <a:ext cx="384175" cy="133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A8FBC2CB-FA97-4738-B33D-58CBED524258}"/>
              </a:ext>
            </a:extLst>
          </p:cNvPr>
          <p:cNvSpPr/>
          <p:nvPr/>
        </p:nvSpPr>
        <p:spPr>
          <a:xfrm>
            <a:off x="1628773" y="1879599"/>
            <a:ext cx="120650" cy="19524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F690-C440-426A-ADD0-EA3481D9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Python Scalar 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17417-DC2C-45B9-B8D0-0D520BA40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4144308-2949-4F45-BFE8-9F528AAB7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380886"/>
              </p:ext>
            </p:extLst>
          </p:nvPr>
        </p:nvGraphicFramePr>
        <p:xfrm>
          <a:off x="692150" y="1563052"/>
          <a:ext cx="7886700" cy="2153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97230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 Python “null” value (only one instance of the None object exists)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str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/>
                        <a:t>String type; holds Unicode (UTF-8 encoded) strings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Raw ASCII bytes (or Unicode encoded as bytes)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Double-precision (64-bit) floating-point number (note there is no separate double type)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True or False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 precision signed integer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6FC933-D3FD-41BA-8AF7-F386DC22E7F2}"/>
              </a:ext>
            </a:extLst>
          </p:cNvPr>
          <p:cNvSpPr txBox="1"/>
          <p:nvPr/>
        </p:nvSpPr>
        <p:spPr>
          <a:xfrm>
            <a:off x="692150" y="4009813"/>
            <a:ext cx="802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Note:  using Python modules can add additional data types.  For example, the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module provides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and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26985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4C04-AE1F-4452-8F94-F6E2EA5E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B39D-81EA-4EF9-A1D4-33834CB7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“Binding a variable” in Python means setting a “name” to hold a “reference” to some “object”</a:t>
            </a:r>
          </a:p>
          <a:p>
            <a:pPr lvl="1"/>
            <a:r>
              <a:rPr lang="en-US" dirty="0"/>
              <a:t>Assignment creates references, not copies!</a:t>
            </a:r>
          </a:p>
          <a:p>
            <a:r>
              <a:rPr lang="en-US" dirty="0"/>
              <a:t>A name is created the first time it appears on the left side of an assignment expression:</a:t>
            </a:r>
          </a:p>
          <a:p>
            <a:pPr marL="182880" lvl="1" indent="0">
              <a:buNone/>
            </a:pPr>
            <a:r>
              <a:rPr lang="en-US" dirty="0"/>
              <a:t>	x =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789F1-C3CF-4800-AF0F-11E2B54D1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60E1-DBBC-41F4-8742-69B97741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Non-Existent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A3261-3F62-4199-B73B-749CC1ED0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32631"/>
          </a:xfrm>
        </p:spPr>
        <p:txBody>
          <a:bodyPr/>
          <a:lstStyle/>
          <a:p>
            <a:r>
              <a:rPr lang="en-US" dirty="0"/>
              <a:t>If you try to access a name before it’s been created, you’ll get an error: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22BEB-F27B-464D-A5E4-44C2ABC07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B19B7-12E4-4C8C-B957-50AC1A8C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489200"/>
            <a:ext cx="73723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A050-9CBB-49E4-9B0D-1CF680E7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C99FB-BE62-41B9-9F7D-3C882EE1F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040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also assign multiple names at the same time: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09728-F4E5-476C-8309-502772043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219A7-C82B-4D14-A70E-2E8014E9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209800"/>
            <a:ext cx="70961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55A5-B938-4D48-9B8C-82196689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1A60-F5B3-4528-AB02-2A3178411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 are case sensitive and cannot begin with a number</a:t>
            </a:r>
          </a:p>
          <a:p>
            <a:r>
              <a:rPr lang="en-US" dirty="0"/>
              <a:t>They can contain letters, numbers, and underscores</a:t>
            </a:r>
          </a:p>
          <a:p>
            <a:pPr marL="1017270" lvl="3" indent="0">
              <a:buNone/>
            </a:pPr>
            <a:r>
              <a:rPr lang="en-US" sz="1800" b="1" i="0" u="none" strike="noStrike" baseline="0" dirty="0">
                <a:latin typeface="CourierNewPS-BoldMT"/>
              </a:rPr>
              <a:t>bob </a:t>
            </a:r>
            <a:r>
              <a:rPr lang="en-US" sz="1800" b="1" i="0" u="none" strike="noStrike" baseline="0" dirty="0" err="1">
                <a:latin typeface="CourierNewPS-BoldMT"/>
              </a:rPr>
              <a:t>Bob</a:t>
            </a:r>
            <a:r>
              <a:rPr lang="en-US" sz="1800" b="1" i="0" u="none" strike="noStrike" baseline="0" dirty="0">
                <a:latin typeface="CourierNewPS-BoldMT"/>
              </a:rPr>
              <a:t> _bob _2_bob_ bob_2 </a:t>
            </a:r>
            <a:r>
              <a:rPr lang="en-US" sz="1800" b="1" i="0" u="none" strike="noStrike" baseline="0" dirty="0" err="1">
                <a:latin typeface="CourierNewPS-BoldMT"/>
              </a:rPr>
              <a:t>BoB</a:t>
            </a:r>
            <a:r>
              <a:rPr lang="en-US" sz="1800" b="1" i="0" u="none" strike="noStrike" baseline="0" dirty="0">
                <a:latin typeface="CourierNewPS-BoldMT"/>
              </a:rPr>
              <a:t>   </a:t>
            </a:r>
            <a:r>
              <a:rPr lang="en-US" sz="2100" dirty="0"/>
              <a:t>(all different)</a:t>
            </a:r>
          </a:p>
          <a:p>
            <a:pPr marL="1017270" lvl="3" indent="0">
              <a:buNone/>
            </a:pPr>
            <a:endParaRPr lang="en-US" sz="2100" dirty="0"/>
          </a:p>
          <a:p>
            <a:r>
              <a:rPr lang="en-US" dirty="0"/>
              <a:t>Python has “reserved words” that cannot be used:</a:t>
            </a:r>
            <a:br>
              <a:rPr lang="en-US" dirty="0"/>
            </a:br>
            <a:endParaRPr lang="en-US" dirty="0"/>
          </a:p>
          <a:p>
            <a:pPr marL="365760" lvl="2" indent="0">
              <a:buNone/>
            </a:pPr>
            <a:r>
              <a:rPr lang="en-US" sz="1750" dirty="0"/>
              <a:t>and, assert, break, class, continue, def, del, </a:t>
            </a:r>
            <a:r>
              <a:rPr lang="en-US" sz="1750" dirty="0" err="1"/>
              <a:t>elif</a:t>
            </a:r>
            <a:r>
              <a:rPr lang="en-US" sz="1750" dirty="0"/>
              <a:t>, else, except, exec, finally, for, </a:t>
            </a:r>
            <a:br>
              <a:rPr lang="en-US" sz="1750" dirty="0"/>
            </a:br>
            <a:r>
              <a:rPr lang="en-US" sz="1750" dirty="0"/>
              <a:t>from, global, if, import, in, is, lambda, not, or, pass, print, raise, return, try, while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6CE84-3783-41F1-BC91-8308A583F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3DE7-26EE-4E66-9356-DD25C8764A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06C9-47A4-4CA8-BD9F-E78439B6F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7028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352E-31C6-4C7A-92D1-B8F2266D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Reference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DB47-76B4-4125-964A-78F63486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(x=y) makes x reference the object y references</a:t>
            </a:r>
          </a:p>
          <a:p>
            <a:r>
              <a:rPr lang="en-US" dirty="0"/>
              <a:t>Assignment does not make a copy of the object y references!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ED567-2369-4397-9488-EA0725C8C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545AE-0267-4E11-B2C2-94A021C3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522537"/>
            <a:ext cx="4362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75A8-3A6D-497C-B708-2F982E77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C25A-A4D5-4A3C-8B62-C9DDAE60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038"/>
            <a:ext cx="7886700" cy="3577431"/>
          </a:xfrm>
        </p:spPr>
        <p:txBody>
          <a:bodyPr>
            <a:normAutofit/>
          </a:bodyPr>
          <a:lstStyle/>
          <a:p>
            <a:r>
              <a:rPr lang="en-US" dirty="0"/>
              <a:t>Everything in Python is an object</a:t>
            </a:r>
          </a:p>
          <a:p>
            <a:pPr lvl="1"/>
            <a:r>
              <a:rPr lang="en-US" dirty="0"/>
              <a:t>Each object has an associated type, data, attributes, and methods</a:t>
            </a:r>
          </a:p>
          <a:p>
            <a:pPr lvl="1"/>
            <a:r>
              <a:rPr lang="en-US" dirty="0"/>
              <a:t>Attributes are characteristics of the object</a:t>
            </a:r>
          </a:p>
          <a:p>
            <a:pPr lvl="1"/>
            <a:r>
              <a:rPr lang="en-US" dirty="0"/>
              <a:t>Methods are basically pre-defined functions that are called by appending to a variable a “.” followed by the method name:</a:t>
            </a:r>
          </a:p>
          <a:p>
            <a:pPr lvl="2"/>
            <a:r>
              <a:rPr lang="en-US" dirty="0"/>
              <a:t>Function call:  result = </a:t>
            </a:r>
            <a:r>
              <a:rPr lang="en-US" dirty="0" err="1"/>
              <a:t>some_function</a:t>
            </a:r>
            <a:r>
              <a:rPr lang="en-US" dirty="0"/>
              <a:t>(</a:t>
            </a:r>
            <a:r>
              <a:rPr lang="en-US" dirty="0" err="1"/>
              <a:t>x,y,x</a:t>
            </a:r>
            <a:r>
              <a:rPr lang="en-US" dirty="0"/>
              <a:t>)    Assigns the result to the variable result</a:t>
            </a:r>
          </a:p>
          <a:p>
            <a:pPr lvl="2"/>
            <a:r>
              <a:rPr lang="en-US" dirty="0"/>
              <a:t>Object method:  </a:t>
            </a:r>
            <a:r>
              <a:rPr lang="en-US" dirty="0" err="1"/>
              <a:t>obj.some_method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   Performs an action using internal data in the object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AC34E-68B7-4C2A-BAF9-E13E182D4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911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D4D-89FC-4746-8FA6-5D3C01A9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CBA5B-6111-4F35-9E13-58BC4AA80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Numeric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51526-C33F-4871-8FE5-A0E5A152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268942"/>
            <a:ext cx="7486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D4D-89FC-4746-8FA6-5D3C01A9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CBA5B-6111-4F35-9E13-58BC4AA80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Numeric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59DC-E598-4FA3-9A56-8E265669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25" y="1538996"/>
            <a:ext cx="7256677" cy="24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F570-A60E-4C37-9616-51408E33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3A814-086E-4CA1-BAE3-3D315B128D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22B0B-C980-4437-AA5F-DDB7CAB1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189038"/>
            <a:ext cx="6668086" cy="295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D94BE6-2C4F-4C91-B0FC-34065977A812}"/>
              </a:ext>
            </a:extLst>
          </p:cNvPr>
          <p:cNvSpPr txBox="1"/>
          <p:nvPr/>
        </p:nvSpPr>
        <p:spPr>
          <a:xfrm>
            <a:off x="1153607" y="4348208"/>
            <a:ext cx="683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Python string methods documentation:  https://docs.python.org/3/library/stdtypes.html#string-methods</a:t>
            </a:r>
          </a:p>
        </p:txBody>
      </p:sp>
    </p:spTree>
    <p:extLst>
      <p:ext uri="{BB962C8B-B14F-4D97-AF65-F5344CB8AC3E}">
        <p14:creationId xmlns:p14="http://schemas.microsoft.com/office/powerpoint/2010/main" val="3337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D4D-89FC-4746-8FA6-5D3C01A9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CBA5B-6111-4F35-9E13-58BC4AA80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9D19D-31A6-4419-B49E-B2FEDDA9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3" y="1528947"/>
            <a:ext cx="8354254" cy="17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CD398-CDDC-4258-91F1-98661770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vs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ECAC-A860-4FF2-9CDD-548E619A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methods and functions are very similar and you will often see the terms used interchangeably (but don’t you do that!)</a:t>
            </a:r>
          </a:p>
          <a:p>
            <a:r>
              <a:rPr lang="en-US" dirty="0"/>
              <a:t>Methods are specific to object types (more on that later) while functions can apply to multiple object types</a:t>
            </a:r>
          </a:p>
          <a:p>
            <a:r>
              <a:rPr lang="en-US" dirty="0"/>
              <a:t>Another confusion is whether or not the calling object is modified</a:t>
            </a:r>
          </a:p>
          <a:p>
            <a:pPr lvl="1"/>
            <a:r>
              <a:rPr lang="en-US" dirty="0"/>
              <a:t>Functions never change the calling object</a:t>
            </a:r>
          </a:p>
          <a:p>
            <a:pPr lvl="1"/>
            <a:r>
              <a:rPr lang="en-US" dirty="0"/>
              <a:t>Methods sometimes do and sometimes don’t (caution is needed)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CFF93-FA15-45AC-989D-891448393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the Difference?  Why Both??</a:t>
            </a:r>
          </a:p>
        </p:txBody>
      </p:sp>
    </p:spTree>
    <p:extLst>
      <p:ext uri="{BB962C8B-B14F-4D97-AF65-F5344CB8AC3E}">
        <p14:creationId xmlns:p14="http://schemas.microsoft.com/office/powerpoint/2010/main" val="14378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DF84-C977-4129-AACA-2DC05D8D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Math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95B1-DBB0-4F46-993A-63DD09FE1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929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binary math operations and comparisons operate as expected: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7CBE6-9E55-4417-866C-9F9A95FA5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A4FD2-881B-4178-A48A-15AC35B4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073"/>
            <a:ext cx="8229600" cy="23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Operators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025297"/>
              </p:ext>
            </p:extLst>
          </p:nvPr>
        </p:nvGraphicFramePr>
        <p:xfrm>
          <a:off x="628650" y="1370013"/>
          <a:ext cx="7886700" cy="30454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97230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+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a 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212102">
                <a:tc>
                  <a:txBody>
                    <a:bodyPr/>
                    <a:lstStyle/>
                    <a:p>
                      <a:r>
                        <a:rPr lang="en-US"/>
                        <a:t>a -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 b from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a *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Multiply a by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/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Divide a by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r>
                        <a:rPr lang="en-US"/>
                        <a:t>a //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Floor-divide a by b, dropping any fractional remainder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5850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**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 a to the b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56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both a and b are True; for integers, take the bitwise 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4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|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either a or b is True; for integers, take the bitwise 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730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^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</a:t>
                      </a:r>
                      <a:r>
                        <a:rPr lang="en-US" dirty="0" err="1"/>
                        <a:t>booleans</a:t>
                      </a:r>
                      <a:r>
                        <a:rPr lang="en-US" dirty="0"/>
                        <a:t>, True if a or b is True, but not both; for integers, take the bitwise EXCLUSIVE-OR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592198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5414-6ECD-BEB9-023B-0455EFD7B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A7C-F8EF-4E89-B7F7-F765287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Boolean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22A66-A65D-6B7F-D2B2-E5DC2746B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7FA8A8-EEA3-4E28-BC1D-013C9451F77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4818351"/>
              </p:ext>
            </p:extLst>
          </p:nvPr>
        </p:nvGraphicFramePr>
        <p:xfrm>
          <a:off x="628650" y="1560513"/>
          <a:ext cx="7886700" cy="2153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765885985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50448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46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==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a equals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174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!=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a is not equal to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35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&lt;= b, a &lt;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a is less than (less than or equal) to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066085"/>
                  </a:ext>
                </a:extLst>
              </a:tr>
              <a:tr h="188754">
                <a:tc>
                  <a:txBody>
                    <a:bodyPr/>
                    <a:lstStyle/>
                    <a:p>
                      <a:r>
                        <a:rPr lang="en-US"/>
                        <a:t>a &gt; b, a &gt;=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a is greater than (greater than or equal) to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48525"/>
                  </a:ext>
                </a:extLst>
              </a:tr>
              <a:tr h="198914">
                <a:tc>
                  <a:txBody>
                    <a:bodyPr/>
                    <a:lstStyle/>
                    <a:p>
                      <a:r>
                        <a:rPr lang="en-US"/>
                        <a:t>a is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True if a and b reference the same Python 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94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is not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a and b reference different Python objects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00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41D6F-26C0-4DB2-AE63-9E7FE382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Predictive Analytics?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4A8BFD-1D29-4353-A634-CE0961C7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analytics is the process of using known results to create, process, and validate a model that can be used to forecast future outcomes.</a:t>
            </a:r>
          </a:p>
          <a:p>
            <a:r>
              <a:rPr lang="en-US" dirty="0"/>
              <a:t>Generally, we are trying to develop models for the relationships between one or more "inputs" ("independent" or "predictor" or "explanatory" variables) to one "output" attribute ("dependent" or "response" variable) in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04911-4F88-48C4-BF5D-59A35DED4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1AA570-363B-4825-8C91-B991340673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D30BB-6C6E-4420-94AE-E0305CC47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Language Basics</a:t>
            </a:r>
          </a:p>
        </p:txBody>
      </p:sp>
    </p:spTree>
    <p:extLst>
      <p:ext uri="{BB962C8B-B14F-4D97-AF65-F5344CB8AC3E}">
        <p14:creationId xmlns:p14="http://schemas.microsoft.com/office/powerpoint/2010/main" val="14897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580-B7CF-4441-B96C-9190D60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3522-527E-4596-A8ED-89037C6C6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20759-581F-4D12-AF0A-3129A010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558481"/>
            <a:ext cx="8591550" cy="20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580-B7CF-4441-B96C-9190D60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3522-527E-4596-A8ED-89037C6C6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2D6E8-5A77-452A-B03B-C2963356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66021"/>
            <a:ext cx="8572500" cy="22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580-B7CF-4441-B96C-9190D60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3522-527E-4596-A8ED-89037C6C6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A092-40F7-4445-837E-56CA1B9C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417583"/>
            <a:ext cx="8591550" cy="24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6C395-735A-453E-B1DA-F457713881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Structures and Sequences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87FC5-13A7-4F67-B8CD-130725458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Language Basics</a:t>
            </a:r>
          </a:p>
        </p:txBody>
      </p:sp>
    </p:spTree>
    <p:extLst>
      <p:ext uri="{BB962C8B-B14F-4D97-AF65-F5344CB8AC3E}">
        <p14:creationId xmlns:p14="http://schemas.microsoft.com/office/powerpoint/2010/main" val="3694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5E180-76A6-4A23-B6F6-478BFDC2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Python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288E68-BCC9-415D-9EA8-59D5077B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237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Ordered Data Structures (Sequences)</a:t>
            </a:r>
          </a:p>
          <a:p>
            <a:r>
              <a:rPr lang="en-US" dirty="0"/>
              <a:t>List:  Mutable (changeable) ordered sequence of items of mixed types</a:t>
            </a:r>
          </a:p>
          <a:p>
            <a:r>
              <a:rPr lang="en-US" dirty="0"/>
              <a:t>Tuple:  An immutable (unchangeable) ordered sequence of items of mixed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Unordered Data Structures </a:t>
            </a:r>
          </a:p>
          <a:p>
            <a:r>
              <a:rPr lang="en-US" dirty="0"/>
              <a:t>Set:  Unordered and unindexed collection of unique elements</a:t>
            </a:r>
          </a:p>
          <a:p>
            <a:r>
              <a:rPr lang="en-US" dirty="0"/>
              <a:t>Dictionary: Ordered collection of key-value pairs</a:t>
            </a:r>
          </a:p>
          <a:p>
            <a:pPr lvl="1"/>
            <a:r>
              <a:rPr lang="en-US" dirty="0"/>
              <a:t>Also referred to as a </a:t>
            </a:r>
            <a:r>
              <a:rPr lang="en-US" i="1" dirty="0"/>
              <a:t>hash map </a:t>
            </a:r>
            <a:r>
              <a:rPr lang="en-US" dirty="0"/>
              <a:t>or an </a:t>
            </a:r>
            <a:r>
              <a:rPr lang="en-US" i="1" dirty="0"/>
              <a:t>associative array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D5CE96-668B-47FF-B353-D3D485950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1716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73FB-345C-45A3-B30A-0E7E7EDC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4CDF-7865-4751-B264-2C25CAF11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Lists:  The “Workhorse” of Vanilla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A381D-4C70-48D0-9A04-DFF24B40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39" y="1311130"/>
            <a:ext cx="5377922" cy="35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73FB-345C-45A3-B30A-0E7E7EDC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4CDF-7865-4751-B264-2C25CAF11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Accessing List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B300-CD30-463F-A9CA-51FEF7F0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098596"/>
            <a:ext cx="7294880" cy="39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73FB-345C-45A3-B30A-0E7E7EDC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4CDF-7865-4751-B264-2C25CAF11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“Slicing”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B8980-8A0F-4D9D-A461-25CDE5C0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1189038"/>
            <a:ext cx="7775787" cy="34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7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73FB-345C-45A3-B30A-0E7E7EDC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4CDF-7865-4751-B264-2C25CAF11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Functions for Lists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10060-BC5C-4933-A21E-188165B0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0" y="1433668"/>
            <a:ext cx="7801632" cy="29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3E9144-BF60-42BD-AB03-93EAE1DE045B}"/>
              </a:ext>
            </a:extLst>
          </p:cNvPr>
          <p:cNvSpPr/>
          <p:nvPr/>
        </p:nvSpPr>
        <p:spPr>
          <a:xfrm>
            <a:off x="1181100" y="869950"/>
            <a:ext cx="6477000" cy="4076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FB015D5E-9361-4E62-996A-69ABBFC44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85" y="1125680"/>
            <a:ext cx="3710215" cy="3541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129D4-C26F-465C-B67B-3EC0B57C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Drew Conway’s Data Science Venn Diagram</a:t>
            </a:r>
          </a:p>
        </p:txBody>
      </p:sp>
    </p:spTree>
    <p:extLst>
      <p:ext uri="{BB962C8B-B14F-4D97-AF65-F5344CB8AC3E}">
        <p14:creationId xmlns:p14="http://schemas.microsoft.com/office/powerpoint/2010/main" val="5089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08DB-1F4C-4E90-8D64-79C8550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B506A-5D93-433E-A447-EBAF5DE8D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Methods That Operate on Lists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E94DA-A20A-48DA-9D1B-A9E930ED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83882"/>
            <a:ext cx="8188960" cy="31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08DB-1F4C-4E90-8D64-79C8550E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2900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Base Python Data Structures: 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B506A-5D93-433E-A447-EBAF5DE8D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08361"/>
            <a:ext cx="7886700" cy="457200"/>
          </a:xfrm>
        </p:spPr>
        <p:txBody>
          <a:bodyPr/>
          <a:lstStyle/>
          <a:p>
            <a:r>
              <a:rPr lang="en-US" dirty="0"/>
              <a:t>Methods That Operate on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858BD-A5AA-4FD1-84F8-1945798B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8" y="975322"/>
            <a:ext cx="6860503" cy="40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7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B64-D28E-4000-809C-7AAC243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A84C-ED05-491D-ACB4-DC24FF67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similar to lists, but the items in a tuple can’t be modified</a:t>
            </a:r>
          </a:p>
          <a:p>
            <a:r>
              <a:rPr lang="en-US" dirty="0"/>
              <a:t>Uses () notation instead of [] used by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45A-98FD-48FD-B5FB-94289B5A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EF836-2537-43F8-8EFD-7A05F5A6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2310982"/>
            <a:ext cx="7261013" cy="25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E6EC-A5E1-41A7-A741-4DFFF983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Tuples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F0865-31B7-491E-8236-983BF0B0E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Methods That Operate on Tuples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22144-0168-41D3-B374-47C1B419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1622349"/>
            <a:ext cx="8578850" cy="16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5838-FE27-4E1D-AAA4-EE39CE59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Python Have Tuples?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357B1-639A-45B1-9E85-A87C2A12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Efficiency.  Tuples are much quicker for Python to process than lists</a:t>
            </a:r>
          </a:p>
          <a:p>
            <a:r>
              <a:rPr lang="en-US" dirty="0"/>
              <a:t>Protection.  Sometimes you want to make sure that a tuple never gets modified, particularly when each element has </a:t>
            </a:r>
            <a:r>
              <a:rPr lang="en-US" i="1" dirty="0"/>
              <a:t>semantic value</a:t>
            </a:r>
          </a:p>
          <a:p>
            <a:endParaRPr lang="en-US" dirty="0"/>
          </a:p>
          <a:p>
            <a:pPr marL="365760" lvl="2" indent="0">
              <a:buNone/>
            </a:pPr>
            <a:r>
              <a:rPr lang="en-US" dirty="0" err="1"/>
              <a:t>time.localtime</a:t>
            </a:r>
            <a:r>
              <a:rPr lang="en-US" dirty="0"/>
              <a:t>()</a:t>
            </a:r>
          </a:p>
          <a:p>
            <a:pPr marL="365760" lvl="2" indent="0">
              <a:buNone/>
            </a:pPr>
            <a:r>
              <a:rPr lang="en-US" dirty="0"/>
              <a:t>(2008, 2, 5, 11, 55, 34, 1, 36, 0)  </a:t>
            </a:r>
          </a:p>
          <a:p>
            <a:pPr marL="365760" lvl="2" indent="0">
              <a:buNone/>
            </a:pPr>
            <a:r>
              <a:rPr lang="en-US" dirty="0"/>
              <a:t># Each element of the tuple has a specific meaning (year, month, day, etc.) and you wouldn’t want any individual item deleted</a:t>
            </a:r>
          </a:p>
          <a:p>
            <a:pPr marL="365760" lvl="2" indent="0">
              <a:buNone/>
            </a:pPr>
            <a:endParaRPr lang="en-US" dirty="0"/>
          </a:p>
          <a:p>
            <a:pPr marL="365760" lvl="2" indent="0">
              <a:buNone/>
            </a:pPr>
            <a:r>
              <a:rPr lang="en-US" dirty="0"/>
              <a:t>range(10)</a:t>
            </a:r>
          </a:p>
          <a:p>
            <a:pPr marL="365760" lvl="2" indent="0">
              <a:buNone/>
            </a:pPr>
            <a:r>
              <a:rPr lang="en-US" dirty="0"/>
              <a:t>[0, 1, 2, 3, 4, 5, 6, 7, 8, 9]</a:t>
            </a:r>
          </a:p>
          <a:p>
            <a:pPr marL="365760" lvl="2" indent="0">
              <a:buNone/>
            </a:pPr>
            <a:r>
              <a:rPr lang="en-US" dirty="0"/>
              <a:t>#  We may care about the order, but individual values are functionally equivalent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06111-FCD1-4A92-A2EA-5141CEED3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3CF9-D021-4E21-B2F4-FFBB7260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304C-4EB2-47D3-A427-B48BF509E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Unordered, immutable sequences with no duplicate values</a:t>
            </a:r>
          </a:p>
          <a:p>
            <a:r>
              <a:rPr lang="en-US" dirty="0"/>
              <a:t>Highly efficient data structure for search, add, and delete </a:t>
            </a:r>
            <a:r>
              <a:rPr lang="en-US" dirty="0" err="1"/>
              <a:t>opeations</a:t>
            </a:r>
            <a:endParaRPr lang="en-US" dirty="0"/>
          </a:p>
          <a:p>
            <a:pPr lvl="1"/>
            <a:r>
              <a:rPr lang="en-US" dirty="0"/>
              <a:t>Implemented with a hash table, not a linked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91DA-E0A6-42E3-97A2-224E4EFD1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B64-D28E-4000-809C-7AAC243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45A-98FD-48FD-B5FB-94289B5A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E77E0-FBEA-41DB-A510-9BFE0069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" y="1465520"/>
            <a:ext cx="8658665" cy="27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B64-D28E-4000-809C-7AAC243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45A-98FD-48FD-B5FB-94289B5A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29301-C29A-4A31-BB9A-E104B72A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6" y="1280478"/>
            <a:ext cx="8534945" cy="2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B64-D28E-4000-809C-7AAC243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45A-98FD-48FD-B5FB-94289B5A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Commonly Used Set Methods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3FCBF68-6A5C-4AF2-89E2-BDD10A8E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13113"/>
              </p:ext>
            </p:extLst>
          </p:nvPr>
        </p:nvGraphicFramePr>
        <p:xfrm>
          <a:off x="397932" y="1267936"/>
          <a:ext cx="8348135" cy="3601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4428">
                  <a:extLst>
                    <a:ext uri="{9D8B030D-6E8A-4147-A177-3AD203B41FA5}">
                      <a16:colId xmlns:a16="http://schemas.microsoft.com/office/drawing/2014/main" val="338330922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3238942438"/>
                    </a:ext>
                  </a:extLst>
                </a:gridCol>
                <a:gridCol w="5371254">
                  <a:extLst>
                    <a:ext uri="{9D8B030D-6E8A-4147-A177-3AD203B41FA5}">
                      <a16:colId xmlns:a16="http://schemas.microsoft.com/office/drawing/2014/main" val="4281552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Alternate </a:t>
                      </a:r>
                      <a:br>
                        <a:rPr lang="en-US" dirty="0"/>
                      </a:br>
                      <a:r>
                        <a:rPr lang="en-US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8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a.add</a:t>
                      </a:r>
                      <a:r>
                        <a:rPr lang="en-US" dirty="0"/>
                        <a:t>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element x to the set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65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a.clear()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Reset the set a to an empty state, discarding all of its elements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8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a.remove(x)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element x from the set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23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a.pop()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Remove an arbitrary element from the set a, raising KeyError if the set is empty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532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a.union(b)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|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the unique elements in a 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28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a.update</a:t>
                      </a:r>
                      <a:r>
                        <a:rPr lang="en-US" dirty="0"/>
                        <a:t>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|=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Set the contents of a to be the union of the elements in a 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91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a.intersection(b)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of the elements in </a:t>
                      </a:r>
                      <a:r>
                        <a:rPr lang="en-US" i="1"/>
                        <a:t>both </a:t>
                      </a:r>
                      <a:r>
                        <a:rPr lang="en-US"/>
                        <a:t>a 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6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a.intersection_update(b)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&amp;=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the contents of a to be the intersection of the elements in a and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71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2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3CF9-D021-4E21-B2F4-FFBB7260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304C-4EB2-47D3-A427-B48BF509E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mapping between a set of indices (keys) and a set of values</a:t>
            </a:r>
          </a:p>
          <a:p>
            <a:pPr lvl="1"/>
            <a:r>
              <a:rPr lang="en-US" dirty="0"/>
              <a:t>Each item in a dictionary is a key-value pair</a:t>
            </a:r>
          </a:p>
          <a:p>
            <a:r>
              <a:rPr lang="en-US" dirty="0"/>
              <a:t>Keys can be any Python data type, but because they are used for indexing, they should be immutable</a:t>
            </a:r>
          </a:p>
          <a:p>
            <a:r>
              <a:rPr lang="en-US" dirty="0"/>
              <a:t>Values can be any Python data type</a:t>
            </a:r>
          </a:p>
          <a:p>
            <a:pPr lvl="1"/>
            <a:r>
              <a:rPr lang="en-US" dirty="0"/>
              <a:t>Values can be mutable or immutable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91DA-E0A6-42E3-97A2-224E4EFD1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143-9FDF-4D3C-A565-9EC7071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865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45E3EA-2A2F-48E1-B629-54E1F2DBE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01830"/>
            <a:ext cx="7886700" cy="457200"/>
          </a:xfrm>
        </p:spPr>
        <p:txBody>
          <a:bodyPr/>
          <a:lstStyle/>
          <a:p>
            <a:r>
              <a:rPr lang="en-US" dirty="0"/>
              <a:t>“It seems we have more terms than concepts here”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63A58-EB17-4E5E-8E61-869DE72203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6E61BB2A-F643-4BC4-A7C3-7339FD5A6B1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08118-4876-481A-8435-1452F973B6D8}"/>
              </a:ext>
            </a:extLst>
          </p:cNvPr>
          <p:cNvSpPr txBox="1"/>
          <p:nvPr/>
        </p:nvSpPr>
        <p:spPr>
          <a:xfrm>
            <a:off x="2318655" y="1224532"/>
            <a:ext cx="150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A6EBD-CF67-489B-A14A-544DA696AE2D}"/>
              </a:ext>
            </a:extLst>
          </p:cNvPr>
          <p:cNvSpPr txBox="1"/>
          <p:nvPr/>
        </p:nvSpPr>
        <p:spPr>
          <a:xfrm>
            <a:off x="4958443" y="1261896"/>
            <a:ext cx="113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FEDE2-BF99-4FE6-9C8C-C166C08F5140}"/>
              </a:ext>
            </a:extLst>
          </p:cNvPr>
          <p:cNvSpPr txBox="1"/>
          <p:nvPr/>
        </p:nvSpPr>
        <p:spPr>
          <a:xfrm>
            <a:off x="5564413" y="2909870"/>
            <a:ext cx="257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Business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D94A0-CB77-409D-9A79-8316E56658D6}"/>
              </a:ext>
            </a:extLst>
          </p:cNvPr>
          <p:cNvSpPr txBox="1"/>
          <p:nvPr/>
        </p:nvSpPr>
        <p:spPr>
          <a:xfrm>
            <a:off x="6154057" y="1502413"/>
            <a:ext cx="20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Business Analytics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8DCB7-6A06-4298-886F-E37D9D8F17DA}"/>
              </a:ext>
            </a:extLst>
          </p:cNvPr>
          <p:cNvSpPr txBox="1"/>
          <p:nvPr/>
        </p:nvSpPr>
        <p:spPr>
          <a:xfrm>
            <a:off x="3073397" y="1681351"/>
            <a:ext cx="150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Data Mining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2AA99-2397-4574-BA52-911F626F5E84}"/>
              </a:ext>
            </a:extLst>
          </p:cNvPr>
          <p:cNvSpPr txBox="1"/>
          <p:nvPr/>
        </p:nvSpPr>
        <p:spPr>
          <a:xfrm>
            <a:off x="598714" y="2905171"/>
            <a:ext cx="357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Online Analytical Processing (OLAP)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16256-8548-4925-A1B4-9B60C86B1005}"/>
              </a:ext>
            </a:extLst>
          </p:cNvPr>
          <p:cNvSpPr txBox="1"/>
          <p:nvPr/>
        </p:nvSpPr>
        <p:spPr>
          <a:xfrm>
            <a:off x="5412013" y="3652431"/>
            <a:ext cx="242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Predictive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E212E-B053-4099-AF18-2AEAC9F079AA}"/>
              </a:ext>
            </a:extLst>
          </p:cNvPr>
          <p:cNvSpPr txBox="1"/>
          <p:nvPr/>
        </p:nvSpPr>
        <p:spPr>
          <a:xfrm>
            <a:off x="1549387" y="2312010"/>
            <a:ext cx="242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Supervised Analytics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4CDB4-29D8-45B7-B5B3-05C4FBAF0EC7}"/>
              </a:ext>
            </a:extLst>
          </p:cNvPr>
          <p:cNvSpPr txBox="1"/>
          <p:nvPr/>
        </p:nvSpPr>
        <p:spPr>
          <a:xfrm>
            <a:off x="878115" y="4036835"/>
            <a:ext cx="23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Unsupervised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5D171-7A5F-4E3D-B018-0A83D68F46BF}"/>
              </a:ext>
            </a:extLst>
          </p:cNvPr>
          <p:cNvSpPr txBox="1"/>
          <p:nvPr/>
        </p:nvSpPr>
        <p:spPr>
          <a:xfrm>
            <a:off x="453572" y="1718849"/>
            <a:ext cx="213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Predictive Modeling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2DD01-3C1E-4308-BB66-BC36EA2CA4FA}"/>
              </a:ext>
            </a:extLst>
          </p:cNvPr>
          <p:cNvSpPr txBox="1"/>
          <p:nvPr/>
        </p:nvSpPr>
        <p:spPr>
          <a:xfrm>
            <a:off x="6622141" y="4381079"/>
            <a:ext cx="242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Descriptive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AAC64-048A-41C9-AF03-BB9461D5817B}"/>
              </a:ext>
            </a:extLst>
          </p:cNvPr>
          <p:cNvSpPr txBox="1"/>
          <p:nvPr/>
        </p:nvSpPr>
        <p:spPr>
          <a:xfrm>
            <a:off x="453572" y="3471003"/>
            <a:ext cx="242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Prescriptive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35522-81D2-4A49-AC35-63FB70B075F5}"/>
              </a:ext>
            </a:extLst>
          </p:cNvPr>
          <p:cNvSpPr txBox="1"/>
          <p:nvPr/>
        </p:nvSpPr>
        <p:spPr>
          <a:xfrm>
            <a:off x="6242056" y="2089254"/>
            <a:ext cx="213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5D184-546A-4167-91D4-69271BFCB28C}"/>
              </a:ext>
            </a:extLst>
          </p:cNvPr>
          <p:cNvSpPr txBox="1"/>
          <p:nvPr/>
        </p:nvSpPr>
        <p:spPr>
          <a:xfrm>
            <a:off x="3340099" y="3447760"/>
            <a:ext cx="199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ED2854-703C-488F-AFA6-A87AE6DC1ECE}"/>
              </a:ext>
            </a:extLst>
          </p:cNvPr>
          <p:cNvSpPr txBox="1"/>
          <p:nvPr/>
        </p:nvSpPr>
        <p:spPr>
          <a:xfrm>
            <a:off x="3747405" y="4295091"/>
            <a:ext cx="199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Statistical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129F3-2274-4BD8-8949-203F7485A33F}"/>
              </a:ext>
            </a:extLst>
          </p:cNvPr>
          <p:cNvSpPr txBox="1"/>
          <p:nvPr/>
        </p:nvSpPr>
        <p:spPr>
          <a:xfrm>
            <a:off x="4337049" y="2504069"/>
            <a:ext cx="199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Deep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6EE57C-64B2-4958-B69E-E3CE7D26457D}"/>
              </a:ext>
            </a:extLst>
          </p:cNvPr>
          <p:cNvSpPr txBox="1"/>
          <p:nvPr/>
        </p:nvSpPr>
        <p:spPr>
          <a:xfrm>
            <a:off x="4643680" y="2011496"/>
            <a:ext cx="150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6570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DB64-D28E-4000-809C-7AAC243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 Python Data Structures:  Dictionaries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45A-98FD-48FD-B5FB-94289B5A7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D74CA-8DCF-4C26-AB32-E27ED8D3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" y="1422112"/>
            <a:ext cx="8886613" cy="28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961E-483F-403E-AF3F-09B88105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7AE0-DD47-4BE5-A0D5-86F5829A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Comprehensions provide a short and concise way to construct new sequences (such as lists, sets, dictionaries, etc.) using sequences that have already been defined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1E130-0A4E-460D-88B8-B06787F67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0F48-5940-4D06-A746-8E5E30A7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2EA9-1F3B-4E1C-B740-677D94EA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format:  </a:t>
            </a:r>
          </a:p>
          <a:p>
            <a:pPr marL="0" indent="0" algn="ctr">
              <a:buNone/>
            </a:pPr>
            <a:r>
              <a:rPr lang="en-US" sz="1800" dirty="0" err="1"/>
              <a:t>output_list</a:t>
            </a:r>
            <a:r>
              <a:rPr lang="en-US" sz="1800" dirty="0"/>
              <a:t> = [</a:t>
            </a:r>
            <a:r>
              <a:rPr lang="en-US" sz="1800" dirty="0" err="1"/>
              <a:t>output_exp</a:t>
            </a:r>
            <a:r>
              <a:rPr lang="en-US" sz="1800" dirty="0"/>
              <a:t> for var in </a:t>
            </a:r>
            <a:r>
              <a:rPr lang="en-US" sz="1800" dirty="0" err="1"/>
              <a:t>input_list</a:t>
            </a:r>
            <a:r>
              <a:rPr lang="en-US" sz="1800" dirty="0"/>
              <a:t> if (var satisfies this condition)]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Equivalent for-loop:</a:t>
            </a:r>
          </a:p>
          <a:p>
            <a:pPr marL="365760" lvl="2" indent="0">
              <a:buNone/>
            </a:pPr>
            <a:r>
              <a:rPr lang="en-US" sz="1800" dirty="0"/>
              <a:t>result = []</a:t>
            </a:r>
          </a:p>
          <a:p>
            <a:pPr marL="365760" lvl="2" indent="0">
              <a:buNone/>
            </a:pPr>
            <a:r>
              <a:rPr lang="en-US" sz="1800" dirty="0"/>
              <a:t>for </a:t>
            </a:r>
            <a:r>
              <a:rPr lang="en-US" sz="1800" dirty="0" err="1"/>
              <a:t>val</a:t>
            </a:r>
            <a:r>
              <a:rPr lang="en-US" sz="1800" dirty="0"/>
              <a:t> in collection:</a:t>
            </a:r>
          </a:p>
          <a:p>
            <a:pPr marL="365760" lvl="2" indent="0">
              <a:buNone/>
            </a:pPr>
            <a:r>
              <a:rPr lang="en-US" sz="1800" dirty="0"/>
              <a:t>    if condition:</a:t>
            </a:r>
          </a:p>
          <a:p>
            <a:pPr marL="365760" lvl="2" indent="0">
              <a:buNone/>
            </a:pPr>
            <a:r>
              <a:rPr lang="en-US" sz="1800" dirty="0"/>
              <a:t>        </a:t>
            </a:r>
            <a:r>
              <a:rPr lang="en-US" sz="1800" dirty="0" err="1"/>
              <a:t>result.append</a:t>
            </a:r>
            <a:r>
              <a:rPr lang="en-US" sz="1800" dirty="0"/>
              <a:t>(expr)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FAE2C-9CEB-4945-864F-D8A1B20EF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 err="1"/>
              <a:t>Comprehnsions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B2A0-9BF5-4A1B-ADE8-9173F424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AB80F-AB8D-4912-A301-39F2BC696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List Comprehension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AA75B-401B-40E4-BD95-E206954ED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74448"/>
            <a:ext cx="8515350" cy="15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65938-49DC-460A-9DD8-812E812968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5EA19-3AAB-4255-B04A-318D9B451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799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580-B7CF-4441-B96C-9190D60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3522-527E-4596-A8ED-89037C6C6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BB7AE-634D-45EE-BD14-8C35C057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593593"/>
            <a:ext cx="8712200" cy="19563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A9BE3E-BE0D-458E-84EF-6434FE00845E}"/>
              </a:ext>
            </a:extLst>
          </p:cNvPr>
          <p:cNvCxnSpPr>
            <a:cxnSpLocks/>
          </p:cNvCxnSpPr>
          <p:nvPr/>
        </p:nvCxnSpPr>
        <p:spPr>
          <a:xfrm>
            <a:off x="774700" y="1517650"/>
            <a:ext cx="5080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8A5DA1-A643-4423-8E9D-B4EFE7BEB06D}"/>
              </a:ext>
            </a:extLst>
          </p:cNvPr>
          <p:cNvSpPr txBox="1"/>
          <p:nvPr/>
        </p:nvSpPr>
        <p:spPr>
          <a:xfrm>
            <a:off x="215900" y="1189038"/>
            <a:ext cx="1631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+mj-lt"/>
              </a:rPr>
              <a:t>Function definition begins with 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DF5A0-FE60-4349-8D72-D61BB8EBE2D6}"/>
              </a:ext>
            </a:extLst>
          </p:cNvPr>
          <p:cNvSpPr txBox="1"/>
          <p:nvPr/>
        </p:nvSpPr>
        <p:spPr>
          <a:xfrm>
            <a:off x="1558925" y="1202685"/>
            <a:ext cx="207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+mj-lt"/>
              </a:rPr>
              <a:t>Function name and its arguments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4BB31F-A067-4B34-986C-047DFBCE9100}"/>
              </a:ext>
            </a:extLst>
          </p:cNvPr>
          <p:cNvCxnSpPr>
            <a:cxnSpLocks/>
          </p:cNvCxnSpPr>
          <p:nvPr/>
        </p:nvCxnSpPr>
        <p:spPr>
          <a:xfrm flipH="1">
            <a:off x="1727200" y="1464295"/>
            <a:ext cx="450850" cy="96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12AB98-570A-4A1E-BE52-7B6E1FB3D9BD}"/>
              </a:ext>
            </a:extLst>
          </p:cNvPr>
          <p:cNvCxnSpPr>
            <a:cxnSpLocks/>
          </p:cNvCxnSpPr>
          <p:nvPr/>
        </p:nvCxnSpPr>
        <p:spPr>
          <a:xfrm flipH="1">
            <a:off x="1952625" y="1459895"/>
            <a:ext cx="1177925" cy="97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03C3C1-F43B-46B4-8E08-FE854A99DCA6}"/>
              </a:ext>
            </a:extLst>
          </p:cNvPr>
          <p:cNvCxnSpPr>
            <a:cxnSpLocks/>
          </p:cNvCxnSpPr>
          <p:nvPr/>
        </p:nvCxnSpPr>
        <p:spPr>
          <a:xfrm flipH="1">
            <a:off x="2595562" y="2458727"/>
            <a:ext cx="76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9FF8ED-0146-401A-8827-1988BADF914C}"/>
              </a:ext>
            </a:extLst>
          </p:cNvPr>
          <p:cNvSpPr txBox="1"/>
          <p:nvPr/>
        </p:nvSpPr>
        <p:spPr>
          <a:xfrm>
            <a:off x="3369467" y="2310140"/>
            <a:ext cx="563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483228-8C6A-473E-985C-829620A26074}"/>
              </a:ext>
            </a:extLst>
          </p:cNvPr>
          <p:cNvCxnSpPr>
            <a:cxnSpLocks/>
          </p:cNvCxnSpPr>
          <p:nvPr/>
        </p:nvCxnSpPr>
        <p:spPr>
          <a:xfrm flipH="1">
            <a:off x="628650" y="3054350"/>
            <a:ext cx="558800" cy="62485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577B4A-AC50-4AD2-AE26-2C3E08D5CF8C}"/>
              </a:ext>
            </a:extLst>
          </p:cNvPr>
          <p:cNvSpPr txBox="1"/>
          <p:nvPr/>
        </p:nvSpPr>
        <p:spPr>
          <a:xfrm>
            <a:off x="468312" y="3625850"/>
            <a:ext cx="2073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+mj-lt"/>
              </a:rPr>
              <a:t>First line with less indentation is considered to be outside of the function </a:t>
            </a:r>
            <a:r>
              <a:rPr lang="en-US" sz="1100" dirty="0" err="1">
                <a:solidFill>
                  <a:schemeClr val="bg1"/>
                </a:solidFill>
                <a:latin typeface="+mj-lt"/>
              </a:rPr>
              <a:t>devinition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7385C-2DAC-4E92-BAC5-6573DC030C02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768872" y="2715400"/>
            <a:ext cx="925114" cy="11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A5F8172-C3C6-4096-86C5-6D62EA6DE049}"/>
              </a:ext>
            </a:extLst>
          </p:cNvPr>
          <p:cNvSpPr txBox="1"/>
          <p:nvPr/>
        </p:nvSpPr>
        <p:spPr>
          <a:xfrm>
            <a:off x="2693986" y="2611902"/>
            <a:ext cx="1954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“return” indicates the value to be returned from the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funtion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9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6D8-C642-4D2F-9DB1-2E1C9A62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Without Returns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BB61D-B94B-4668-A018-19B361BD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functions in Python have a return value</a:t>
            </a:r>
          </a:p>
          <a:p>
            <a:pPr lvl="1"/>
            <a:r>
              <a:rPr lang="en-US" dirty="0"/>
              <a:t>Even if no </a:t>
            </a:r>
            <a:r>
              <a:rPr lang="en-US" i="1" dirty="0"/>
              <a:t>return</a:t>
            </a:r>
            <a:r>
              <a:rPr lang="en-US" dirty="0"/>
              <a:t> line inside the code</a:t>
            </a:r>
          </a:p>
          <a:p>
            <a:r>
              <a:rPr lang="en-US" dirty="0"/>
              <a:t>Functions without a </a:t>
            </a:r>
            <a:r>
              <a:rPr lang="en-US" i="1" dirty="0"/>
              <a:t>return</a:t>
            </a:r>
            <a:r>
              <a:rPr lang="en-US" dirty="0"/>
              <a:t> </a:t>
            </a:r>
            <a:r>
              <a:rPr lang="en-US" dirty="0" err="1"/>
              <a:t>return</a:t>
            </a:r>
            <a:r>
              <a:rPr lang="en-US" dirty="0"/>
              <a:t> the special value </a:t>
            </a:r>
            <a:r>
              <a:rPr lang="en-US" i="1" dirty="0"/>
              <a:t>None</a:t>
            </a:r>
          </a:p>
          <a:p>
            <a:pPr lvl="1"/>
            <a:r>
              <a:rPr lang="en-US" dirty="0"/>
              <a:t>None is a special constant</a:t>
            </a:r>
          </a:p>
          <a:p>
            <a:pPr lvl="1"/>
            <a:r>
              <a:rPr lang="en-US" dirty="0"/>
              <a:t>None is also logically equivalent to False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163C3-4504-46D5-8E3F-9F1C91247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16D8-C642-4D2F-9DB1-2E1C9A62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Are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BB61D-B94B-4668-A018-19B361BD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be used like any other data</a:t>
            </a:r>
          </a:p>
          <a:p>
            <a:pPr lvl="1"/>
            <a:r>
              <a:rPr lang="en-US" dirty="0"/>
              <a:t>Assigned to variables</a:t>
            </a:r>
          </a:p>
          <a:p>
            <a:pPr lvl="1"/>
            <a:r>
              <a:rPr lang="en-US" dirty="0"/>
              <a:t>Parts of tuples, lists,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Arguments to other functions</a:t>
            </a:r>
          </a:p>
          <a:p>
            <a:pPr lvl="1"/>
            <a:r>
              <a:rPr lang="en-US" dirty="0"/>
              <a:t>Return values of functions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163C3-4504-46D5-8E3F-9F1C91247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6DD2-46C2-4921-8C64-CFAEBF89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Default Values for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6BA2-809D-4FD0-9F47-1462278B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provide default values for a function’s arguments</a:t>
            </a:r>
          </a:p>
          <a:p>
            <a:r>
              <a:rPr lang="en-US" dirty="0"/>
              <a:t>These arguments are optional when the function is called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F55EE-C773-4F96-95F4-2E1E7ACEC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E42BF-7EDC-4FA6-AD90-B2E3CDD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" y="2414587"/>
            <a:ext cx="81629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F749-8A02-4101-AA92-1F4A31F9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Keyword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DAE0-B434-4782-986C-FCC5EC472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26281"/>
          </a:xfrm>
        </p:spPr>
        <p:txBody>
          <a:bodyPr/>
          <a:lstStyle/>
          <a:p>
            <a:r>
              <a:rPr lang="en-US" dirty="0"/>
              <a:t>Functions can be called with arguments out of order: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D0D64-7D0E-45F2-B994-F85B296473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20590-8EA9-4066-BAA8-1650FB1C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313781"/>
            <a:ext cx="75533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3D556F1D-43AC-9A44-A933-3CB7A027B220}"/>
    </a:ext>
  </a:extLst>
</a:theme>
</file>

<file path=ppt/theme/theme2.xml><?xml version="1.0" encoding="utf-8"?>
<a:theme xmlns:a="http://schemas.openxmlformats.org/drawingml/2006/main" name="1_NDA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FD92C41C-E938-6644-A877-2D0FB8407C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36149</TotalTime>
  <Words>7398</Words>
  <Application>Microsoft Office PowerPoint</Application>
  <PresentationFormat>On-screen Show (16:9)</PresentationFormat>
  <Paragraphs>1137</Paragraphs>
  <Slides>231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231</vt:i4>
      </vt:variant>
    </vt:vector>
  </HeadingPairs>
  <TitlesOfParts>
    <vt:vector size="239" baseType="lpstr">
      <vt:lpstr>Arial</vt:lpstr>
      <vt:lpstr>Calibri</vt:lpstr>
      <vt:lpstr>Calibri Light</vt:lpstr>
      <vt:lpstr>Cambria Math</vt:lpstr>
      <vt:lpstr>Courier New</vt:lpstr>
      <vt:lpstr>CourierNewPS-BoldMT</vt:lpstr>
      <vt:lpstr>1_2020-Template-External</vt:lpstr>
      <vt:lpstr>1_NDA</vt:lpstr>
      <vt:lpstr>PowerPoint Presentation</vt:lpstr>
      <vt:lpstr>Module Overview/Agenda</vt:lpstr>
      <vt:lpstr>PowerPoint Presentation</vt:lpstr>
      <vt:lpstr>Course Objectives</vt:lpstr>
      <vt:lpstr>Further Objectives</vt:lpstr>
      <vt:lpstr>PowerPoint Presentation</vt:lpstr>
      <vt:lpstr>What is Predictive Analytics?</vt:lpstr>
      <vt:lpstr>Drew Conway’s Data Science Venn Diagram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A Data Science Taxonomy</vt:lpstr>
      <vt:lpstr>A Data Science Taxonomy</vt:lpstr>
      <vt:lpstr>A Data Science Taxonomy</vt:lpstr>
      <vt:lpstr>A Data Science Taxonomy</vt:lpstr>
      <vt:lpstr>A Data Science Taxonomy</vt:lpstr>
      <vt:lpstr>A Data Science Taxonomy</vt:lpstr>
      <vt:lpstr>A Data Science Taxonomy</vt:lpstr>
      <vt:lpstr>A Data Science Taxonomy</vt:lpstr>
      <vt:lpstr>PowerPoint Presentation</vt:lpstr>
      <vt:lpstr>Course Approach</vt:lpstr>
      <vt:lpstr>Course Approach</vt:lpstr>
      <vt:lpstr>Course Logistics</vt:lpstr>
      <vt:lpstr>Course Logistics</vt:lpstr>
      <vt:lpstr>Course Logistics</vt:lpstr>
      <vt:lpstr>Grading</vt:lpstr>
      <vt:lpstr>Grading</vt:lpstr>
      <vt:lpstr>Texts</vt:lpstr>
      <vt:lpstr>Office Hours</vt:lpstr>
      <vt:lpstr>Detailed Class Schedule</vt:lpstr>
      <vt:lpstr>PowerPoint Presentation</vt:lpstr>
      <vt:lpstr>Core Tools of a Data Scientist</vt:lpstr>
      <vt:lpstr>Introduction to Python</vt:lpstr>
      <vt:lpstr>Python Tutorials</vt:lpstr>
      <vt:lpstr>PowerPoint Presentation</vt:lpstr>
      <vt:lpstr>Outline</vt:lpstr>
      <vt:lpstr>Python</vt:lpstr>
      <vt:lpstr>R or Python?</vt:lpstr>
      <vt:lpstr>The Python Ecosystem</vt:lpstr>
      <vt:lpstr>Why Jupyter Notebook?</vt:lpstr>
      <vt:lpstr>Major IDEs</vt:lpstr>
      <vt:lpstr>Installing Python and Jupyter Notebook Using Anaconda</vt:lpstr>
      <vt:lpstr>Getting Started With Jupyter Notebook</vt:lpstr>
      <vt:lpstr>Getting Started With Jupyter Notebook</vt:lpstr>
      <vt:lpstr>Python Basics</vt:lpstr>
      <vt:lpstr>Basic Datatypes</vt:lpstr>
      <vt:lpstr>Python Basics</vt:lpstr>
      <vt:lpstr>Comments</vt:lpstr>
      <vt:lpstr>Python Basics</vt:lpstr>
      <vt:lpstr>Built-In Python Scalar Data Types</vt:lpstr>
      <vt:lpstr>Assignment</vt:lpstr>
      <vt:lpstr>Accessing Non-Existent Names</vt:lpstr>
      <vt:lpstr>Multiple Assignment</vt:lpstr>
      <vt:lpstr>Naming Rules</vt:lpstr>
      <vt:lpstr>Python Reference Semantics</vt:lpstr>
      <vt:lpstr>Python Basics</vt:lpstr>
      <vt:lpstr>Python Basics</vt:lpstr>
      <vt:lpstr>Python Basics</vt:lpstr>
      <vt:lpstr>Python Basics</vt:lpstr>
      <vt:lpstr>Python Basics</vt:lpstr>
      <vt:lpstr>Methods vs Functions</vt:lpstr>
      <vt:lpstr>Binary Math Operations</vt:lpstr>
      <vt:lpstr>Binary Operators</vt:lpstr>
      <vt:lpstr>Binary Boolean Operators</vt:lpstr>
      <vt:lpstr>PowerPoint Presentation</vt:lpstr>
      <vt:lpstr>Language Basics</vt:lpstr>
      <vt:lpstr>Language Basics</vt:lpstr>
      <vt:lpstr>Language Basics</vt:lpstr>
      <vt:lpstr>PowerPoint Presentation</vt:lpstr>
      <vt:lpstr>Basic Python </vt:lpstr>
      <vt:lpstr>Base Python Data Structures:  Lists</vt:lpstr>
      <vt:lpstr>Base Python Data Structures:  Lists</vt:lpstr>
      <vt:lpstr>Base Python Data Structures:  Lists</vt:lpstr>
      <vt:lpstr>Base Python Data Structures:  Lists</vt:lpstr>
      <vt:lpstr>Base Python Data Structures:  Lists</vt:lpstr>
      <vt:lpstr>Base Python Data Structures:  Lists</vt:lpstr>
      <vt:lpstr>Base Python Data Structures:  Tuples</vt:lpstr>
      <vt:lpstr>Base Python Data Structures:  Tuples</vt:lpstr>
      <vt:lpstr>Why Does Python Have Tuples?</vt:lpstr>
      <vt:lpstr>Sets</vt:lpstr>
      <vt:lpstr>Base Python Data Structures:  Sets</vt:lpstr>
      <vt:lpstr>Base Python Data Structures:  Sets</vt:lpstr>
      <vt:lpstr>Base Python Data Structures:  Sets</vt:lpstr>
      <vt:lpstr>Dictionaries</vt:lpstr>
      <vt:lpstr>Base Python Data Structures:  Dictionaries</vt:lpstr>
      <vt:lpstr>Comprehensions</vt:lpstr>
      <vt:lpstr>Comprehensions</vt:lpstr>
      <vt:lpstr>Comprehensions</vt:lpstr>
      <vt:lpstr>PowerPoint Presentation</vt:lpstr>
      <vt:lpstr>Language Basics</vt:lpstr>
      <vt:lpstr>Functions Without Returns</vt:lpstr>
      <vt:lpstr>Functions Are Objects</vt:lpstr>
      <vt:lpstr>Default Values for Arguments</vt:lpstr>
      <vt:lpstr>Keyword Arguments</vt:lpstr>
      <vt:lpstr>Iterables and the Map Function</vt:lpstr>
      <vt:lpstr>Iterables and the Map Function</vt:lpstr>
      <vt:lpstr>Lambda Functions</vt:lpstr>
      <vt:lpstr>PowerPoint Presentation</vt:lpstr>
      <vt:lpstr>Python Libraries</vt:lpstr>
      <vt:lpstr>Python Standard Library</vt:lpstr>
      <vt:lpstr>Using Standard Library Functions</vt:lpstr>
      <vt:lpstr>Third-Party Libraries</vt:lpstr>
      <vt:lpstr>Revisiting Python Objects</vt:lpstr>
      <vt:lpstr>Python Libraries</vt:lpstr>
      <vt:lpstr>Importing Third-Party Libraries</vt:lpstr>
      <vt:lpstr>Python Libraries</vt:lpstr>
      <vt:lpstr>Example of Importing and Using a Library Function</vt:lpstr>
      <vt:lpstr>PowerPoint Presentation</vt:lpstr>
      <vt:lpstr>Data in the Python Data Science Ecosystem</vt:lpstr>
      <vt:lpstr>Data Structures:  Basic Python</vt:lpstr>
      <vt:lpstr>A Partial Solution:  NumPy (“Numerical Python”)</vt:lpstr>
      <vt:lpstr>Libraries</vt:lpstr>
      <vt:lpstr>NumPy</vt:lpstr>
      <vt:lpstr>NumPy</vt:lpstr>
      <vt:lpstr>NumPy Overview</vt:lpstr>
      <vt:lpstr>The NumPy ndarray (“NumPy Array”)</vt:lpstr>
      <vt:lpstr>The NumPy ndarray (“NumPy Array”)</vt:lpstr>
      <vt:lpstr>NumPy Array Attributes</vt:lpstr>
      <vt:lpstr>The NumPy ndarray (“NumPy Array”)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NumPy Overview</vt:lpstr>
      <vt:lpstr>Unary ufuncs (1 of 2)</vt:lpstr>
      <vt:lpstr>Unary ufuncs (3 of 2)</vt:lpstr>
      <vt:lpstr>NumPy Overview</vt:lpstr>
      <vt:lpstr>Binary ufuncs (1 of 2)</vt:lpstr>
      <vt:lpstr>Binary ufuncs (2 of 2)</vt:lpstr>
      <vt:lpstr>NumPy Overview</vt:lpstr>
      <vt:lpstr>PowerPoint Presentation</vt:lpstr>
      <vt:lpstr>The Rest of the Solution:  Pandas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Index Objects</vt:lpstr>
      <vt:lpstr>Pandas Index Objects</vt:lpstr>
      <vt:lpstr>Pandas Index Objects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Basic Pandas Functionality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Pandas Overview</vt:lpstr>
      <vt:lpstr>PowerPoint Presentation</vt:lpstr>
      <vt:lpstr>Python Basics</vt:lpstr>
      <vt:lpstr>Python Basics</vt:lpstr>
      <vt:lpstr>DataFrame Objects</vt:lpstr>
      <vt:lpstr>read_csv example</vt:lpstr>
      <vt:lpstr>PowerPoint Presentation</vt:lpstr>
      <vt:lpstr>Data Visualization</vt:lpstr>
      <vt:lpstr>Data Visualization</vt:lpstr>
      <vt:lpstr>Matplotlib Basics</vt:lpstr>
      <vt:lpstr>Basic Matplotlib Visualizations 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  <vt:lpstr>Matplotlib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Wilcox</dc:creator>
  <cp:lastModifiedBy>Bruce Alan Wilcox</cp:lastModifiedBy>
  <cp:revision>165</cp:revision>
  <dcterms:created xsi:type="dcterms:W3CDTF">2020-09-01T03:39:10Z</dcterms:created>
  <dcterms:modified xsi:type="dcterms:W3CDTF">2022-06-30T18:16:44Z</dcterms:modified>
</cp:coreProperties>
</file>